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11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2.xml" ContentType="application/vnd.openxmlformats-officedocument.presentationml.notesSlide+xml"/>
  <Override PartName="/ppt/tags/tag62.xml" ContentType="application/vnd.openxmlformats-officedocument.presentationml.tags+xml"/>
  <Override PartName="/ppt/embeddings/oleObject1.bin" ContentType="application/vnd.openxmlformats-officedocument.oleObject"/>
  <Override PartName="/ppt/notesSlides/notesSlide1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4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24" r:id="rId2"/>
    <p:sldMasterId id="2147483738" r:id="rId3"/>
  </p:sldMasterIdLst>
  <p:notesMasterIdLst>
    <p:notesMasterId r:id="rId47"/>
  </p:notesMasterIdLst>
  <p:sldIdLst>
    <p:sldId id="841" r:id="rId4"/>
    <p:sldId id="1055" r:id="rId5"/>
    <p:sldId id="1056" r:id="rId6"/>
    <p:sldId id="1057" r:id="rId7"/>
    <p:sldId id="1058" r:id="rId8"/>
    <p:sldId id="1059" r:id="rId9"/>
    <p:sldId id="1060" r:id="rId10"/>
    <p:sldId id="1061" r:id="rId11"/>
    <p:sldId id="1062" r:id="rId12"/>
    <p:sldId id="1063" r:id="rId13"/>
    <p:sldId id="1064" r:id="rId14"/>
    <p:sldId id="1065" r:id="rId15"/>
    <p:sldId id="1066" r:id="rId16"/>
    <p:sldId id="1067" r:id="rId17"/>
    <p:sldId id="1068" r:id="rId18"/>
    <p:sldId id="1105" r:id="rId19"/>
    <p:sldId id="1106" r:id="rId20"/>
    <p:sldId id="1069" r:id="rId21"/>
    <p:sldId id="1070" r:id="rId22"/>
    <p:sldId id="1071" r:id="rId23"/>
    <p:sldId id="1072" r:id="rId24"/>
    <p:sldId id="1073" r:id="rId25"/>
    <p:sldId id="1074" r:id="rId26"/>
    <p:sldId id="1075" r:id="rId27"/>
    <p:sldId id="1076" r:id="rId28"/>
    <p:sldId id="1077" r:id="rId29"/>
    <p:sldId id="1078" r:id="rId30"/>
    <p:sldId id="1079" r:id="rId31"/>
    <p:sldId id="1080" r:id="rId32"/>
    <p:sldId id="1081" r:id="rId33"/>
    <p:sldId id="1082" r:id="rId34"/>
    <p:sldId id="1083" r:id="rId35"/>
    <p:sldId id="1084" r:id="rId36"/>
    <p:sldId id="1085" r:id="rId37"/>
    <p:sldId id="1086" r:id="rId38"/>
    <p:sldId id="1087" r:id="rId39"/>
    <p:sldId id="1088" r:id="rId40"/>
    <p:sldId id="1089" r:id="rId41"/>
    <p:sldId id="1090" r:id="rId42"/>
    <p:sldId id="1091" r:id="rId43"/>
    <p:sldId id="1092" r:id="rId44"/>
    <p:sldId id="1093" r:id="rId45"/>
    <p:sldId id="1094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2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AE342-9124-444F-9F1E-10C52DDE4E45}" type="datetimeFigureOut">
              <a:rPr lang="en-US" smtClean="0"/>
              <a:pPr/>
              <a:t>2/20/17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B7BB7-F0E6-084C-B9CA-A2431C071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781FD7F7-1920-4805-BDF5-F51AE1E0D4E9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Q: How does this transform the image?  A: It gets inverted</a:t>
            </a:r>
          </a:p>
        </p:txBody>
      </p:sp>
    </p:spTree>
    <p:extLst>
      <p:ext uri="{BB962C8B-B14F-4D97-AF65-F5344CB8AC3E}">
        <p14:creationId xmlns:p14="http://schemas.microsoft.com/office/powerpoint/2010/main" val="4285939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25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Work through equations for u and v on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EB0E87-DCF3-4582-845A-38D3B57B6775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8341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/>
              <a:t>How many known points are needed to estimate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46EC19-1308-44AF-BA44-14ED6A902D14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95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01E8514-E31B-0345-9CFE-26E7C81FA39A}" type="slidenum">
              <a:rPr lang="en-US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D0DC6E0-F533-3443-BE84-54652F1FB5D5}" type="slidenum">
              <a:rPr lang="en-US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Go to board, sketch out various properties of vanishing points/lines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13A4356-9416-4106-923D-E0355B6D3A03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28</a:t>
            </a:fld>
            <a:endParaRPr lang="en-US" smtClean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2911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08260E0-1BF6-3145-971E-51F7955C2B29}" type="slidenum">
              <a:rPr lang="en-US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z="1000"/>
              <a:t>This way the image is right-side-up</a:t>
            </a:r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86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5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063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32A44-90BF-4446-8960-A33534DB8D9E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E18AD-A58C-A647-AE44-3A04748F0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4536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F1DC7-6F39-6C48-BD42-E6A9E75B72A2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BBBB9-F183-8A4D-B8BB-5CFD49612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6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CD627-D043-304A-8CFC-C7067E7C882A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89CD3-24E2-B242-A371-FC8252F72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1535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0090-A964-DB4A-89D9-C21EAD54278D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74938-F83D-4A43-BBED-F512D8AAC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432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2D46D-1DDD-2F47-9BAD-02959237B105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3C6FF-D2D4-CE4F-A645-C32C4E4E5F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55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20873-8CD0-074C-8519-99FFDE59D956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2CC6-E151-A84D-B224-5F33A1BBE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3972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523B8-A0D4-A342-B755-C2312DB5EB44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BD5F4-228F-0146-8360-71BCBF23E7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8242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ABC54-F88F-DF4F-BC59-6C9882EA9B18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1EE5E-4BB6-3241-B7C4-9D6697319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6671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970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6F9B5-C06F-6C4C-A380-6314C3F9AB3B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87A6D-AF58-FE47-90E9-750F396A4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2610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B3F72-3D16-F149-A7BC-331A7810A243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7F371-3E5E-B242-AA73-0E05CC8FE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358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887B0-65E0-D74E-9522-B20466305648}" type="datetime1">
              <a:rPr lang="en-US" smtClean="0"/>
              <a:pPr>
                <a:defRPr/>
              </a:pPr>
              <a:t>2/20/17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0E286-DB29-254D-93B5-6AE84D5B8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49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13607-82E4-4B4E-815E-CB57A30A13C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13ED9-5A0B-4A31-954B-2A54A108E81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05330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FB27C-5F81-974E-96FD-D29DBF868F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8BE6-D0E6-4FA5-A5C6-AF6DB92BA8A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314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B425D-403F-8946-9A7F-007C7FC66A6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17E4F-D037-4C32-8A72-16E61013250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4758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B09CF-B1A2-A146-A2A2-427F5444181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BDDFB-8755-4DAB-83C3-C2137D7AEEF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5886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53469-5A72-3040-95DC-EBD0A7591AF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C5821-7A2A-4B75-9372-AD219CD435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4511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CF8E5-FA0A-0A4A-AA9F-A45BA7AF480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9F74F-E1BA-481A-9488-C3D953712C2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8950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5B0AE-7966-9F47-8219-EFD035979F5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45972-3906-42E4-B419-283498EC607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52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285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E2113-3CF0-C942-9347-A71C852D8C1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27FB2-42E4-4193-9FF7-5E1B62D4FBA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73029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CD0F1-BFA1-2B4B-86EB-569976F6354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916EB-F8A5-4114-9CA6-17A0800FA3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485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965A7-25D5-D74D-8968-9CE99C820C8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194E1-1295-4EEB-B5B3-E50E5BF9929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3257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2E782-2413-4542-9AEA-E58061A698E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7B8B3-B96D-45F2-A102-918AF287C5A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230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2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44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99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33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90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7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8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F8E493E-F3CD-3046-884E-461B3E624BB7}" type="datetime1">
              <a:rPr lang="en-US" smtClean="0">
                <a:ea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2/20/17</a:t>
            </a:fld>
            <a:endParaRPr lang="en-US">
              <a:ea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8B43C3F-0DC6-DC47-A357-ACDAEF7B1E79}" type="slidenum">
              <a:rPr lang="en-US">
                <a:ea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0000FF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1CBCEBD-0165-9E40-80D9-3C4EFDEF5B9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2/20/17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43D5E663-3A5B-4AF0-A77F-EACA1A92186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32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hyperlink" Target="http://www.debevec.org/Pinhole/35mm-pinhole-camera.jpg" TargetMode="External"/><Relationship Id="rId5" Type="http://schemas.openxmlformats.org/officeDocument/2006/relationships/image" Target="../media/image25.jpeg"/><Relationship Id="rId6" Type="http://schemas.openxmlformats.org/officeDocument/2006/relationships/hyperlink" Target="http://www.debevec.org/Pinhole/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3.xml"/><Relationship Id="rId9" Type="http://schemas.openxmlformats.org/officeDocument/2006/relationships/image" Target="../media/image26.jpe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26.jpeg"/><Relationship Id="rId1" Type="http://schemas.openxmlformats.org/officeDocument/2006/relationships/tags" Target="../tags/tag7.xml"/><Relationship Id="rId2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tags" Target="../tags/tag14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6.xml"/><Relationship Id="rId9" Type="http://schemas.openxmlformats.org/officeDocument/2006/relationships/hyperlink" Target="http://www.michaelbach.de/ot/sze_muelue/index.html" TargetMode="External"/><Relationship Id="rId10" Type="http://schemas.openxmlformats.org/officeDocument/2006/relationships/image" Target="../media/image30.jpeg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4" Type="http://schemas.openxmlformats.org/officeDocument/2006/relationships/tags" Target="../tags/tag18.xml"/><Relationship Id="rId5" Type="http://schemas.openxmlformats.org/officeDocument/2006/relationships/tags" Target="../tags/tag19.xml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8.xml"/><Relationship Id="rId8" Type="http://schemas.openxmlformats.org/officeDocument/2006/relationships/image" Target="../media/image33.png"/><Relationship Id="rId1" Type="http://schemas.openxmlformats.org/officeDocument/2006/relationships/tags" Target="../tags/tag15.xml"/><Relationship Id="rId2" Type="http://schemas.openxmlformats.org/officeDocument/2006/relationships/tags" Target="../tags/tag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9.xml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" Type="http://schemas.openxmlformats.org/officeDocument/2006/relationships/tags" Target="../tags/tag20.xml"/><Relationship Id="rId2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tags" Target="../tags/tag36.xml"/><Relationship Id="rId12" Type="http://schemas.openxmlformats.org/officeDocument/2006/relationships/tags" Target="../tags/tag37.xml"/><Relationship Id="rId13" Type="http://schemas.openxmlformats.org/officeDocument/2006/relationships/slideLayout" Target="../slideLayouts/slideLayout13.xml"/><Relationship Id="rId14" Type="http://schemas.openxmlformats.org/officeDocument/2006/relationships/notesSlide" Target="../notesSlides/notesSlide10.xml"/><Relationship Id="rId15" Type="http://schemas.openxmlformats.org/officeDocument/2006/relationships/image" Target="../media/image36.png"/><Relationship Id="rId16" Type="http://schemas.openxmlformats.org/officeDocument/2006/relationships/image" Target="../media/image37.png"/><Relationship Id="rId17" Type="http://schemas.openxmlformats.org/officeDocument/2006/relationships/image" Target="../media/image38.png"/><Relationship Id="rId18" Type="http://schemas.openxmlformats.org/officeDocument/2006/relationships/image" Target="../media/image39.png"/><Relationship Id="rId19" Type="http://schemas.openxmlformats.org/officeDocument/2006/relationships/image" Target="../media/image35.png"/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tags" Target="../tags/tag28.xml"/><Relationship Id="rId4" Type="http://schemas.openxmlformats.org/officeDocument/2006/relationships/tags" Target="../tags/tag29.xml"/><Relationship Id="rId5" Type="http://schemas.openxmlformats.org/officeDocument/2006/relationships/tags" Target="../tags/tag30.xml"/><Relationship Id="rId6" Type="http://schemas.openxmlformats.org/officeDocument/2006/relationships/tags" Target="../tags/tag31.xml"/><Relationship Id="rId7" Type="http://schemas.openxmlformats.org/officeDocument/2006/relationships/tags" Target="../tags/tag32.xml"/><Relationship Id="rId8" Type="http://schemas.openxmlformats.org/officeDocument/2006/relationships/tags" Target="../tags/tag33.xml"/><Relationship Id="rId9" Type="http://schemas.openxmlformats.org/officeDocument/2006/relationships/tags" Target="../tags/tag34.xml"/><Relationship Id="rId10" Type="http://schemas.openxmlformats.org/officeDocument/2006/relationships/tags" Target="../tags/tag35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20" Type="http://schemas.openxmlformats.org/officeDocument/2006/relationships/image" Target="../media/image44.png"/><Relationship Id="rId10" Type="http://schemas.openxmlformats.org/officeDocument/2006/relationships/tags" Target="../tags/tag47.xml"/><Relationship Id="rId11" Type="http://schemas.openxmlformats.org/officeDocument/2006/relationships/tags" Target="../tags/tag48.xml"/><Relationship Id="rId12" Type="http://schemas.openxmlformats.org/officeDocument/2006/relationships/tags" Target="../tags/tag49.xml"/><Relationship Id="rId13" Type="http://schemas.openxmlformats.org/officeDocument/2006/relationships/tags" Target="../tags/tag50.xml"/><Relationship Id="rId14" Type="http://schemas.openxmlformats.org/officeDocument/2006/relationships/slideLayout" Target="../slideLayouts/slideLayout13.xml"/><Relationship Id="rId15" Type="http://schemas.openxmlformats.org/officeDocument/2006/relationships/notesSlide" Target="../notesSlides/notesSlide11.xml"/><Relationship Id="rId16" Type="http://schemas.openxmlformats.org/officeDocument/2006/relationships/image" Target="../media/image40.png"/><Relationship Id="rId17" Type="http://schemas.openxmlformats.org/officeDocument/2006/relationships/image" Target="../media/image41.png"/><Relationship Id="rId18" Type="http://schemas.openxmlformats.org/officeDocument/2006/relationships/image" Target="../media/image42.png"/><Relationship Id="rId19" Type="http://schemas.openxmlformats.org/officeDocument/2006/relationships/image" Target="../media/image43.png"/><Relationship Id="rId1" Type="http://schemas.openxmlformats.org/officeDocument/2006/relationships/tags" Target="../tags/tag38.xml"/><Relationship Id="rId2" Type="http://schemas.openxmlformats.org/officeDocument/2006/relationships/tags" Target="../tags/tag39.xml"/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tags" Target="../tags/tag42.xml"/><Relationship Id="rId6" Type="http://schemas.openxmlformats.org/officeDocument/2006/relationships/tags" Target="../tags/tag43.xml"/><Relationship Id="rId7" Type="http://schemas.openxmlformats.org/officeDocument/2006/relationships/tags" Target="../tags/tag44.xml"/><Relationship Id="rId8" Type="http://schemas.openxmlformats.org/officeDocument/2006/relationships/tags" Target="../tags/tag45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tags" Target="../tags/tag61.xml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12.xml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" Type="http://schemas.openxmlformats.org/officeDocument/2006/relationships/tags" Target="../tags/tag51.xml"/><Relationship Id="rId2" Type="http://schemas.openxmlformats.org/officeDocument/2006/relationships/tags" Target="../tags/tag52.xml"/><Relationship Id="rId3" Type="http://schemas.openxmlformats.org/officeDocument/2006/relationships/tags" Target="../tags/tag53.xml"/><Relationship Id="rId4" Type="http://schemas.openxmlformats.org/officeDocument/2006/relationships/tags" Target="../tags/tag54.xml"/><Relationship Id="rId5" Type="http://schemas.openxmlformats.org/officeDocument/2006/relationships/tags" Target="../tags/tag55.xml"/><Relationship Id="rId6" Type="http://schemas.openxmlformats.org/officeDocument/2006/relationships/tags" Target="../tags/tag56.xml"/><Relationship Id="rId7" Type="http://schemas.openxmlformats.org/officeDocument/2006/relationships/tags" Target="../tags/tag57.xml"/><Relationship Id="rId8" Type="http://schemas.openxmlformats.org/officeDocument/2006/relationships/tags" Target="../tags/tag58.xml"/><Relationship Id="rId9" Type="http://schemas.openxmlformats.org/officeDocument/2006/relationships/tags" Target="../tags/tag59.xml"/><Relationship Id="rId10" Type="http://schemas.openxmlformats.org/officeDocument/2006/relationships/tags" Target="../tags/tag6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48.jpeg"/><Relationship Id="rId5" Type="http://schemas.openxmlformats.org/officeDocument/2006/relationships/oleObject" Target="../embeddings/oleObject1.bin"/><Relationship Id="rId6" Type="http://schemas.openxmlformats.org/officeDocument/2006/relationships/image" Target="../media/image47.emf"/><Relationship Id="rId7" Type="http://schemas.openxmlformats.org/officeDocument/2006/relationships/image" Target="../media/image33.png"/><Relationship Id="rId1" Type="http://schemas.openxmlformats.org/officeDocument/2006/relationships/vmlDrawing" Target="../drawings/vmlDrawing1.vml"/><Relationship Id="rId2" Type="http://schemas.openxmlformats.org/officeDocument/2006/relationships/tags" Target="../tags/tag6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9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50.wmf"/><Relationship Id="rId8" Type="http://schemas.openxmlformats.org/officeDocument/2006/relationships/image" Target="../media/image5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52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5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54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5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56.w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57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5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59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60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59.w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61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wmf"/><Relationship Id="rId3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648564"/>
            <a:ext cx="9144000" cy="2990451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Image </a:t>
            </a:r>
            <a:r>
              <a:rPr lang="en-US" sz="4800" dirty="0" smtClean="0">
                <a:solidFill>
                  <a:schemeClr val="tx1"/>
                </a:solidFill>
              </a:rPr>
              <a:t>Formation and Projection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3200" dirty="0" smtClean="0"/>
              <a:t>CS B657</a:t>
            </a:r>
            <a:br>
              <a:rPr lang="en-US" sz="3200" dirty="0" smtClean="0"/>
            </a:br>
            <a:r>
              <a:rPr lang="en-US" sz="3200" dirty="0" smtClean="0"/>
              <a:t>Spring 2017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904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xvcFEj0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5240"/>
            <a:ext cx="9144000" cy="6096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0480" y="6400800"/>
            <a:ext cx="8717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petapixel.com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/2014/05/12/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-tutorial-convert-room-camera-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obscura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74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300"/>
            <a:ext cx="9144000" cy="61198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"The Great Picture," 2007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7937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531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"The Great Picture," 2007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7337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100"/>
            <a:ext cx="9144000" cy="5743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40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Calibri"/>
              </a:rPr>
              <a:t>"The Great Picture," 2007 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617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apple+light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900" y="-228600"/>
            <a:ext cx="4972050" cy="6629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myfrencheasel.blogspot.com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/2012/05/painting-dappled-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light.html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559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G_1650_zonsverduistering_Mal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480"/>
            <a:ext cx="8229600" cy="6172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2400" y="64886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myfrencheasel.blogspot.com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/2012/05/painting-dappled-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light.html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011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Film photography</a:t>
            </a:r>
          </a:p>
        </p:txBody>
      </p:sp>
      <p:sp>
        <p:nvSpPr>
          <p:cNvPr id="5734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Black &amp; white (Eastman, 1885)</a:t>
            </a:r>
          </a:p>
          <a:p>
            <a:pPr lvl="1"/>
            <a:r>
              <a:rPr lang="en-US" dirty="0" smtClean="0"/>
              <a:t>Used nitrocellulose until 1930’s</a:t>
            </a:r>
          </a:p>
          <a:p>
            <a:r>
              <a:rPr lang="en-US" dirty="0" smtClean="0"/>
              <a:t>Color film – </a:t>
            </a:r>
            <a:r>
              <a:rPr lang="en-US" dirty="0" err="1" smtClean="0"/>
              <a:t>Kodachrome</a:t>
            </a:r>
            <a:r>
              <a:rPr lang="en-US" dirty="0" smtClean="0"/>
              <a:t> (1935)</a:t>
            </a:r>
          </a:p>
        </p:txBody>
      </p:sp>
      <p:pic>
        <p:nvPicPr>
          <p:cNvPr id="57348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505200"/>
            <a:ext cx="43592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3276600"/>
            <a:ext cx="2071688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5410200"/>
            <a:ext cx="181451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092" y="152400"/>
            <a:ext cx="2041407" cy="2755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70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304800" y="3048000"/>
            <a:ext cx="3100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Palatino Linotype" pitchFamily="18" charset="0"/>
              </a:rPr>
              <a:t>Silicon Image Detector,  1970</a:t>
            </a:r>
          </a:p>
        </p:txBody>
      </p:sp>
      <p:pic>
        <p:nvPicPr>
          <p:cNvPr id="58371" name="Picture 3" descr="us-quar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505200"/>
            <a:ext cx="2039938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 descr="ccd_fou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752600"/>
            <a:ext cx="17621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Silicon Image Detector</a:t>
            </a:r>
          </a:p>
        </p:txBody>
      </p:sp>
      <p:pic>
        <p:nvPicPr>
          <p:cNvPr id="5837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2286000"/>
            <a:ext cx="4191000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Text Box 2"/>
          <p:cNvSpPr txBox="1">
            <a:spLocks noChangeArrowheads="1"/>
          </p:cNvSpPr>
          <p:nvPr/>
        </p:nvSpPr>
        <p:spPr bwMode="auto">
          <a:xfrm>
            <a:off x="4572000" y="5116513"/>
            <a:ext cx="4011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Palatino Linotype" pitchFamily="18" charset="0"/>
              </a:rPr>
              <a:t>Steve Sasson &amp; first digital camera, 1975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171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Home-made pinhole camera </a:t>
            </a:r>
          </a:p>
        </p:txBody>
      </p:sp>
      <p:pic>
        <p:nvPicPr>
          <p:cNvPr id="27651" name="Picture 11" descr="The image “http://www.debevec.org/Pinhole/pinhole-debevec.jpg” cannot be displayed, because it contains errors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828800"/>
            <a:ext cx="6096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7" descr="35mm-pinhole-camera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" y="1447800"/>
            <a:ext cx="2819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3" name="Rectangle 12"/>
          <p:cNvSpPr>
            <a:spLocks noChangeArrowheads="1"/>
          </p:cNvSpPr>
          <p:nvPr/>
        </p:nvSpPr>
        <p:spPr bwMode="auto">
          <a:xfrm>
            <a:off x="4938713" y="6448425"/>
            <a:ext cx="38242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hlinkClick r:id="rId6"/>
              </a:rPr>
              <a:t>http://www.debevec.org/Pinhole/</a:t>
            </a:r>
            <a:endParaRPr lang="en-US" sz="2000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27655" name="Text Box 14"/>
          <p:cNvSpPr txBox="1">
            <a:spLocks noChangeArrowheads="1"/>
          </p:cNvSpPr>
          <p:nvPr/>
        </p:nvSpPr>
        <p:spPr bwMode="auto">
          <a:xfrm>
            <a:off x="63500" y="6583363"/>
            <a:ext cx="1309688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 charset="0"/>
              </a:rPr>
              <a:t>Slide by A. Efros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4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Shrinking the aperture</a:t>
            </a:r>
          </a:p>
        </p:txBody>
      </p:sp>
      <p:grpSp>
        <p:nvGrpSpPr>
          <p:cNvPr id="2" name="Group 4"/>
          <p:cNvGrpSpPr>
            <a:grpSpLocks noChangeAspect="1"/>
          </p:cNvGrpSpPr>
          <p:nvPr>
            <p:custDataLst>
              <p:tags r:id="rId2"/>
            </p:custDataLst>
          </p:nvPr>
        </p:nvGrpSpPr>
        <p:grpSpPr bwMode="auto">
          <a:xfrm>
            <a:off x="1463675" y="1524000"/>
            <a:ext cx="6003925" cy="5638800"/>
            <a:chOff x="922" y="806"/>
            <a:chExt cx="2551" cy="2905"/>
          </a:xfrm>
        </p:grpSpPr>
        <p:pic>
          <p:nvPicPr>
            <p:cNvPr id="29702" name="Picture 5" descr="pinhole_diff2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92" y="806"/>
              <a:ext cx="2389" cy="2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03" name="Rectangle 6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922" y="2674"/>
              <a:ext cx="2551" cy="10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lnSpc>
                  <a:spcPct val="90000"/>
                </a:lnSpc>
                <a:spcBef>
                  <a:spcPct val="50000"/>
                </a:spcBef>
                <a:spcAft>
                  <a:spcPct val="50000"/>
                </a:spcAft>
              </a:pPr>
              <a:endParaRPr lang="en-US" i="1">
                <a:solidFill>
                  <a:prstClr val="white"/>
                </a:solidFill>
                <a:latin typeface="Myriad Roman" charset="0"/>
              </a:endParaRPr>
            </a:p>
          </p:txBody>
        </p:sp>
      </p:grpSp>
      <p:sp>
        <p:nvSpPr>
          <p:cNvPr id="9220" name="Rectangle 3"/>
          <p:cNvSpPr>
            <a:spLocks noGrp="1" noChangeArrowheads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85800" y="5105400"/>
            <a:ext cx="7772400" cy="609600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mtClean="0">
                <a:ea typeface="+mn-ea"/>
                <a:cs typeface="+mn-cs"/>
              </a:rPr>
              <a:t>Why not make the aperture as small as possible?</a:t>
            </a:r>
          </a:p>
        </p:txBody>
      </p:sp>
      <p:sp>
        <p:nvSpPr>
          <p:cNvPr id="545799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5527675"/>
            <a:ext cx="7772400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prstClr val="black"/>
                </a:solidFill>
                <a:latin typeface="Calibri" charset="0"/>
              </a:rPr>
              <a:t>Less light gets through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 i="1">
                <a:solidFill>
                  <a:prstClr val="black"/>
                </a:solidFill>
                <a:latin typeface="Calibri" charset="0"/>
              </a:rPr>
              <a:t>Diffraction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 effects...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4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57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57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579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image transformations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914400"/>
            <a:ext cx="6477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3048000"/>
            <a:ext cx="5943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5541" name="Text Box 5"/>
          <p:cNvSpPr txBox="1">
            <a:spLocks noChangeArrowheads="1"/>
          </p:cNvSpPr>
          <p:nvPr/>
        </p:nvSpPr>
        <p:spPr bwMode="auto">
          <a:xfrm>
            <a:off x="822325" y="5832475"/>
            <a:ext cx="7940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These transformations are a nested set of groups</a:t>
            </a: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prstClr val="black"/>
                </a:solidFill>
                <a:latin typeface="Arial" charset="0"/>
              </a:rPr>
              <a:t> Closed under composition and inverse is a member</a:t>
            </a:r>
          </a:p>
        </p:txBody>
      </p:sp>
      <p:sp>
        <p:nvSpPr>
          <p:cNvPr id="705544" name="Rectangle 8"/>
          <p:cNvSpPr>
            <a:spLocks noChangeArrowheads="1"/>
          </p:cNvSpPr>
          <p:nvPr/>
        </p:nvSpPr>
        <p:spPr bwMode="auto">
          <a:xfrm>
            <a:off x="4343400" y="3505200"/>
            <a:ext cx="2209800" cy="2251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8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1" grpId="0"/>
      <p:bldP spid="70554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Shrinking the aperture</a:t>
            </a:r>
          </a:p>
        </p:txBody>
      </p:sp>
      <p:pic>
        <p:nvPicPr>
          <p:cNvPr id="31747" name="Picture 7" descr="pinhole_diff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038350" y="1371600"/>
            <a:ext cx="4673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9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Projective Geometry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What is lost?</a:t>
            </a:r>
          </a:p>
          <a:p>
            <a:pPr eaLnBrk="1" hangingPunct="1"/>
            <a:r>
              <a:rPr lang="en-US" smtClean="0"/>
              <a:t>Length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16200000" flipH="1">
            <a:off x="4205288" y="5424488"/>
            <a:ext cx="304800" cy="3048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572000" y="5791200"/>
            <a:ext cx="1219200" cy="152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5" name="TextBox 10"/>
          <p:cNvSpPr txBox="1">
            <a:spLocks noChangeArrowheads="1"/>
          </p:cNvSpPr>
          <p:nvPr/>
        </p:nvSpPr>
        <p:spPr bwMode="auto">
          <a:xfrm>
            <a:off x="4572000" y="5257800"/>
            <a:ext cx="17192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 pitchFamily="34" charset="0"/>
              </a:rPr>
              <a:t>Which is closer?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409701" y="3848100"/>
            <a:ext cx="2057400" cy="317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239294" y="3923506"/>
            <a:ext cx="2057400" cy="158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8" name="TextBox 14"/>
          <p:cNvSpPr txBox="1">
            <a:spLocks noChangeArrowheads="1"/>
          </p:cNvSpPr>
          <p:nvPr/>
        </p:nvSpPr>
        <p:spPr bwMode="auto">
          <a:xfrm>
            <a:off x="2514600" y="3200400"/>
            <a:ext cx="1503363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 pitchFamily="34" charset="0"/>
              </a:rPr>
              <a:t>Who is taller?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2336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Length is not preserved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3713" y="1524000"/>
            <a:ext cx="8650287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7269163" y="6583363"/>
            <a:ext cx="1798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Figure by David Forsyth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001000" y="34290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798" name="Rectangle 9"/>
          <p:cNvSpPr>
            <a:spLocks noChangeArrowheads="1"/>
          </p:cNvSpPr>
          <p:nvPr/>
        </p:nvSpPr>
        <p:spPr bwMode="auto">
          <a:xfrm>
            <a:off x="7035800" y="43434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799" name="Rectangle 10"/>
          <p:cNvSpPr>
            <a:spLocks noChangeArrowheads="1"/>
          </p:cNvSpPr>
          <p:nvPr/>
        </p:nvSpPr>
        <p:spPr bwMode="auto">
          <a:xfrm>
            <a:off x="7810500" y="4267200"/>
            <a:ext cx="3048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800" name="Text Box 11"/>
          <p:cNvSpPr txBox="1">
            <a:spLocks noChangeArrowheads="1"/>
          </p:cNvSpPr>
          <p:nvPr/>
        </p:nvSpPr>
        <p:spPr bwMode="auto">
          <a:xfrm>
            <a:off x="7315200" y="5257800"/>
            <a:ext cx="515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B’</a:t>
            </a:r>
          </a:p>
        </p:txBody>
      </p:sp>
      <p:sp>
        <p:nvSpPr>
          <p:cNvPr id="33801" name="Text Box 12"/>
          <p:cNvSpPr txBox="1">
            <a:spLocks noChangeArrowheads="1"/>
          </p:cNvSpPr>
          <p:nvPr/>
        </p:nvSpPr>
        <p:spPr bwMode="auto">
          <a:xfrm>
            <a:off x="7467600" y="4495800"/>
            <a:ext cx="473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C’</a:t>
            </a:r>
          </a:p>
        </p:txBody>
      </p: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7772400" y="3962400"/>
            <a:ext cx="4556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A’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641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Müller-Lyer</a:t>
            </a:r>
            <a:r>
              <a:rPr lang="en-US" dirty="0" smtClean="0"/>
              <a:t> Illusion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24000"/>
            <a:ext cx="6802362" cy="42291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rot="5400000">
            <a:off x="-495300" y="3848100"/>
            <a:ext cx="5105400" cy="1588"/>
          </a:xfrm>
          <a:prstGeom prst="line">
            <a:avLst/>
          </a:prstGeom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229894" y="3847306"/>
            <a:ext cx="5105400" cy="1588"/>
          </a:xfrm>
          <a:prstGeom prst="line">
            <a:avLst/>
          </a:prstGeom>
          <a:ln w="3810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773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err="1"/>
              <a:t>Müller-Lyer</a:t>
            </a:r>
            <a:r>
              <a:rPr lang="en-US" dirty="0"/>
              <a:t> Illusion</a:t>
            </a:r>
          </a:p>
        </p:txBody>
      </p:sp>
      <p:grpSp>
        <p:nvGrpSpPr>
          <p:cNvPr id="2" name="Group 12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914400" y="1447800"/>
            <a:ext cx="7487920" cy="4942311"/>
            <a:chOff x="1344" y="1920"/>
            <a:chExt cx="3168" cy="2091"/>
          </a:xfrm>
        </p:grpSpPr>
        <p:sp>
          <p:nvSpPr>
            <p:cNvPr id="8199" name="Rectangle 7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344" y="3868"/>
              <a:ext cx="3168" cy="1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600" dirty="0">
                  <a:solidFill>
                    <a:prstClr val="black"/>
                  </a:solidFill>
                  <a:latin typeface="Calibri"/>
                  <a:hlinkClick r:id="rId9"/>
                </a:rPr>
                <a:t>http://www.michaelbach.de/ot/sze_muelue/index.html</a:t>
              </a:r>
              <a:r>
                <a:rPr lang="en-US" sz="1600" dirty="0">
                  <a:solidFill>
                    <a:prstClr val="black"/>
                  </a:solidFill>
                  <a:latin typeface="Calibri"/>
                </a:rPr>
                <a:t> </a:t>
              </a:r>
            </a:p>
          </p:txBody>
        </p:sp>
        <p:pic>
          <p:nvPicPr>
            <p:cNvPr id="8200" name="Picture 8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536" y="1920"/>
              <a:ext cx="2832" cy="1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197" name="Line 9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743200" y="2647950"/>
            <a:ext cx="304800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98" name="Line 10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743200" y="4114800"/>
            <a:ext cx="304800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322909" y="3390503"/>
            <a:ext cx="1448594" cy="1588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4991497" y="3390503"/>
            <a:ext cx="1448594" cy="1588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256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  <p:bldP spid="819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Projective Geometry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dirty="0" smtClean="0"/>
              <a:t>What is lost?</a:t>
            </a:r>
          </a:p>
          <a:p>
            <a:pPr eaLnBrk="1" hangingPunct="1"/>
            <a:r>
              <a:rPr lang="en-US" dirty="0" smtClean="0"/>
              <a:t>Length</a:t>
            </a:r>
          </a:p>
          <a:p>
            <a:pPr eaLnBrk="1" hangingPunct="1"/>
            <a:r>
              <a:rPr lang="en-US" dirty="0" smtClean="0"/>
              <a:t>Angles</a:t>
            </a: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26"/>
          <p:cNvSpPr txBox="1">
            <a:spLocks noChangeArrowheads="1"/>
          </p:cNvSpPr>
          <p:nvPr/>
        </p:nvSpPr>
        <p:spPr bwMode="auto">
          <a:xfrm>
            <a:off x="3276600" y="5029200"/>
            <a:ext cx="1622425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 pitchFamily="34" charset="0"/>
              </a:rPr>
              <a:t>Perpendicular?</a:t>
            </a:r>
          </a:p>
        </p:txBody>
      </p: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6" name="TextBox 40"/>
          <p:cNvSpPr txBox="1">
            <a:spLocks noChangeArrowheads="1"/>
          </p:cNvSpPr>
          <p:nvPr/>
        </p:nvSpPr>
        <p:spPr bwMode="auto">
          <a:xfrm>
            <a:off x="4724400" y="3200400"/>
            <a:ext cx="998538" cy="369888"/>
          </a:xfrm>
          <a:prstGeom prst="rect">
            <a:avLst/>
          </a:prstGeom>
          <a:solidFill>
            <a:schemeClr val="bg1"/>
          </a:solidFill>
          <a:ln w="12700">
            <a:solidFill>
              <a:srgbClr val="0070C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 pitchFamily="34" charset="0"/>
              </a:rPr>
              <a:t>Parallel?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803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Parallel lines are not parallel in the image</a:t>
            </a:r>
          </a:p>
        </p:txBody>
      </p:sp>
      <p:pic>
        <p:nvPicPr>
          <p:cNvPr id="3584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05000"/>
            <a:ext cx="73152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7269163" y="6583363"/>
            <a:ext cx="17986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Figure by David Forsyth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40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Projective Geometry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3600" smtClean="0"/>
              <a:t>What is preserved?</a:t>
            </a:r>
          </a:p>
          <a:p>
            <a:pPr eaLnBrk="1" hangingPunct="1"/>
            <a:r>
              <a:rPr lang="en-US" smtClean="0"/>
              <a:t>Straight lines are still straight</a:t>
            </a: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819400"/>
            <a:ext cx="5584825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Straight Connector 21"/>
          <p:cNvCxnSpPr/>
          <p:nvPr/>
        </p:nvCxnSpPr>
        <p:spPr>
          <a:xfrm rot="5400000">
            <a:off x="1866900" y="4991100"/>
            <a:ext cx="1447800" cy="1219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3168650" y="4892675"/>
            <a:ext cx="3352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2209800" y="2725738"/>
            <a:ext cx="3276600" cy="28194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514600" y="3048000"/>
            <a:ext cx="5867400" cy="2286000"/>
          </a:xfrm>
          <a:prstGeom prst="line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9329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Vanishing points and lines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z="2800" smtClean="0"/>
              <a:t>	Parallel lines in the world intersect in the image at a “vanishing point”</a:t>
            </a:r>
          </a:p>
        </p:txBody>
      </p:sp>
      <p:pic>
        <p:nvPicPr>
          <p:cNvPr id="37892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24163" y="2616200"/>
            <a:ext cx="2814821" cy="41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68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Modeling projection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4267200"/>
            <a:ext cx="7772400" cy="2514600"/>
          </a:xfrm>
        </p:spPr>
        <p:txBody>
          <a:bodyPr/>
          <a:lstStyle/>
          <a:p>
            <a:r>
              <a:rPr lang="en-US" sz="2800" dirty="0"/>
              <a:t>The coordinate system</a:t>
            </a:r>
            <a:endParaRPr lang="en-US" sz="2800" dirty="0" smtClean="0"/>
          </a:p>
          <a:p>
            <a:pPr lvl="1"/>
            <a:r>
              <a:rPr lang="en-US" sz="2400" dirty="0" smtClean="0"/>
              <a:t>Pinhole (aka </a:t>
            </a:r>
            <a:r>
              <a:rPr lang="en-US" sz="2400" b="1" dirty="0" smtClean="0"/>
              <a:t>C</a:t>
            </a:r>
            <a:r>
              <a:rPr lang="en-US" sz="2400" dirty="0" smtClean="0"/>
              <a:t>enter </a:t>
            </a:r>
            <a:r>
              <a:rPr lang="en-US" sz="2400" b="1" dirty="0"/>
              <a:t>O</a:t>
            </a:r>
            <a:r>
              <a:rPr lang="en-US" sz="2400" dirty="0"/>
              <a:t>f </a:t>
            </a:r>
            <a:r>
              <a:rPr lang="en-US" sz="2400" b="1" dirty="0"/>
              <a:t>P</a:t>
            </a:r>
            <a:r>
              <a:rPr lang="en-US" sz="2400" dirty="0"/>
              <a:t>rojection) at the origin</a:t>
            </a:r>
            <a:endParaRPr lang="en-US" sz="2400" dirty="0" smtClean="0"/>
          </a:p>
          <a:p>
            <a:pPr lvl="1"/>
            <a:r>
              <a:rPr lang="en-US" sz="2400" dirty="0" smtClean="0"/>
              <a:t>Image plane </a:t>
            </a:r>
            <a:r>
              <a:rPr lang="en-US" sz="2400" dirty="0"/>
              <a:t>(</a:t>
            </a:r>
            <a:r>
              <a:rPr lang="en-US" sz="2400" b="1" dirty="0"/>
              <a:t>P</a:t>
            </a:r>
            <a:r>
              <a:rPr lang="en-US" sz="2400" dirty="0"/>
              <a:t>rojection </a:t>
            </a:r>
            <a:r>
              <a:rPr lang="en-US" sz="2400" b="1" dirty="0"/>
              <a:t>P</a:t>
            </a:r>
            <a:r>
              <a:rPr lang="en-US" sz="2400" dirty="0"/>
              <a:t>lane) </a:t>
            </a:r>
            <a:r>
              <a:rPr lang="en-US" sz="2400" i="1" dirty="0"/>
              <a:t>in front</a:t>
            </a:r>
            <a:r>
              <a:rPr lang="en-US" sz="2400" dirty="0"/>
              <a:t> of the COP</a:t>
            </a:r>
            <a:endParaRPr lang="en-US" sz="2400" dirty="0" smtClean="0"/>
          </a:p>
          <a:p>
            <a:pPr lvl="1"/>
            <a:r>
              <a:rPr lang="en-US" sz="2400" dirty="0" smtClean="0"/>
              <a:t>The </a:t>
            </a:r>
            <a:r>
              <a:rPr lang="en-US" sz="2400" dirty="0"/>
              <a:t>camera looks down the </a:t>
            </a:r>
            <a:r>
              <a:rPr lang="en-US" sz="2400" i="1" dirty="0"/>
              <a:t>negative</a:t>
            </a:r>
            <a:r>
              <a:rPr lang="en-US" sz="2400" dirty="0"/>
              <a:t> </a:t>
            </a:r>
            <a:r>
              <a:rPr lang="en-US" sz="2400" dirty="0" err="1"/>
              <a:t>z</a:t>
            </a:r>
            <a:r>
              <a:rPr lang="en-US" sz="2400" dirty="0"/>
              <a:t> </a:t>
            </a:r>
            <a:r>
              <a:rPr lang="en-US" sz="2400" dirty="0" smtClean="0"/>
              <a:t>axis</a:t>
            </a:r>
            <a:endParaRPr lang="en-US" sz="2400" dirty="0"/>
          </a:p>
        </p:txBody>
      </p:sp>
      <p:sp>
        <p:nvSpPr>
          <p:cNvPr id="9220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44800" y="990600"/>
            <a:ext cx="3479800" cy="290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pic>
        <p:nvPicPr>
          <p:cNvPr id="9221" name="Picture 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844800" y="1360488"/>
            <a:ext cx="3479800" cy="290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2" name="Rectangle 8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38200" y="1905000"/>
            <a:ext cx="77724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1143000" lvl="2" indent="-228600">
              <a:spcBef>
                <a:spcPct val="20000"/>
              </a:spcBef>
              <a:buFontTx/>
              <a:buChar char="–"/>
            </a:pPr>
            <a:endParaRPr lang="en-US" sz="1600">
              <a:solidFill>
                <a:prstClr val="black"/>
              </a:solidFill>
              <a:latin typeface="Calibri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436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Image formation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105400"/>
            <a:ext cx="7772400" cy="129540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 smtClean="0"/>
              <a:t>Let’s design a camera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Idea 1:  put a piece of film in front of an object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Do we get a reasonable image?</a:t>
            </a:r>
          </a:p>
        </p:txBody>
      </p:sp>
      <p:pic>
        <p:nvPicPr>
          <p:cNvPr id="23556" name="Picture 4" descr="image-noth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4478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2438400" y="1981200"/>
            <a:ext cx="4724400" cy="1524000"/>
            <a:chOff x="1536" y="1248"/>
            <a:chExt cx="2976" cy="960"/>
          </a:xfrm>
        </p:grpSpPr>
        <p:sp>
          <p:nvSpPr>
            <p:cNvPr id="23568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69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570" name="Line 9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542730" name="Line 10"/>
          <p:cNvSpPr>
            <a:spLocks noChangeShapeType="1"/>
          </p:cNvSpPr>
          <p:nvPr/>
        </p:nvSpPr>
        <p:spPr bwMode="auto">
          <a:xfrm>
            <a:off x="2438400" y="1981200"/>
            <a:ext cx="4724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2743200" y="2209800"/>
            <a:ext cx="4419600" cy="1295400"/>
            <a:chOff x="1728" y="1392"/>
            <a:chExt cx="2784" cy="816"/>
          </a:xfrm>
        </p:grpSpPr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23565" name="Line 11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66" name="Line 12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3567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folHlink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23564" name="Line 14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3560" name="Oval 18"/>
          <p:cNvSpPr>
            <a:spLocks noChangeArrowheads="1"/>
          </p:cNvSpPr>
          <p:nvPr/>
        </p:nvSpPr>
        <p:spPr bwMode="auto">
          <a:xfrm>
            <a:off x="2393950" y="19494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3561" name="Oval 19"/>
          <p:cNvSpPr>
            <a:spLocks noChangeArrowheads="1"/>
          </p:cNvSpPr>
          <p:nvPr/>
        </p:nvSpPr>
        <p:spPr bwMode="auto">
          <a:xfrm>
            <a:off x="2711450" y="25574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3562" name="TextBox 17"/>
          <p:cNvSpPr txBox="1">
            <a:spLocks noChangeArrowheads="1"/>
          </p:cNvSpPr>
          <p:nvPr/>
        </p:nvSpPr>
        <p:spPr bwMode="auto">
          <a:xfrm>
            <a:off x="0" y="6550025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itchFamily="34" charset="0"/>
              </a:rPr>
              <a:t>Slide source: Seitz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789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Modeling projection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3970867"/>
            <a:ext cx="7772400" cy="2667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800" dirty="0" smtClean="0"/>
              <a:t>Projection equations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200" dirty="0" smtClean="0">
                <a:ea typeface="+mn-ea"/>
              </a:rPr>
              <a:t>Compute intersection with PP of ray from (</a:t>
            </a:r>
            <a:r>
              <a:rPr lang="en-US" sz="2200" dirty="0" err="1" smtClean="0">
                <a:ea typeface="+mn-ea"/>
              </a:rPr>
              <a:t>x,y,z</a:t>
            </a:r>
            <a:r>
              <a:rPr lang="en-US" sz="2200" dirty="0" smtClean="0">
                <a:ea typeface="+mn-ea"/>
              </a:rPr>
              <a:t>) to COP</a:t>
            </a:r>
          </a:p>
          <a:p>
            <a:pPr lvl="1" fontAlgn="auto">
              <a:spcAft>
                <a:spcPts val="0"/>
              </a:spcAft>
              <a:buNone/>
              <a:defRPr/>
            </a:pPr>
            <a:endParaRPr lang="en-US" sz="2400" dirty="0" smtClean="0">
              <a:ea typeface="+mn-ea"/>
            </a:endParaRPr>
          </a:p>
          <a:p>
            <a:pPr lvl="1" fontAlgn="auto">
              <a:spcAft>
                <a:spcPts val="0"/>
              </a:spcAft>
              <a:buNone/>
              <a:defRPr/>
            </a:pPr>
            <a:endParaRPr lang="en-US" sz="2400" dirty="0" smtClean="0">
              <a:ea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2200" dirty="0" smtClean="0">
                <a:ea typeface="+mn-ea"/>
              </a:rPr>
              <a:t>Throw out the last coordinate to get projection:</a:t>
            </a:r>
          </a:p>
        </p:txBody>
      </p:sp>
      <p:sp>
        <p:nvSpPr>
          <p:cNvPr id="10244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44800" y="990600"/>
            <a:ext cx="3479800" cy="290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4800" y="1140354"/>
            <a:ext cx="3479800" cy="290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8096" name="Picture 16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8083" y="4984750"/>
            <a:ext cx="3779838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Picture 18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666" y="6178550"/>
            <a:ext cx="3124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426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8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122238"/>
            <a:ext cx="8229600" cy="1143000"/>
          </a:xfrm>
        </p:spPr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85800" y="1219200"/>
            <a:ext cx="7772400" cy="5334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Is this a linear transformation?</a:t>
            </a:r>
          </a:p>
        </p:txBody>
      </p:sp>
      <p:sp>
        <p:nvSpPr>
          <p:cNvPr id="20484" name="Rectangle 2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2057400"/>
            <a:ext cx="7772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40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Trick:  add one more coordinate:</a:t>
            </a:r>
          </a:p>
        </p:txBody>
      </p:sp>
      <p:sp>
        <p:nvSpPr>
          <p:cNvPr id="20485" name="Text Box 3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793875" y="4133850"/>
            <a:ext cx="28670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homogeneous image </a:t>
            </a:r>
          </a:p>
          <a:p>
            <a:pPr algn="ctr"/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coordinates</a:t>
            </a:r>
          </a:p>
        </p:txBody>
      </p:sp>
      <p:sp>
        <p:nvSpPr>
          <p:cNvPr id="20486" name="Text Box 3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541963" y="4122738"/>
            <a:ext cx="2828925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homogeneous scene </a:t>
            </a:r>
          </a:p>
          <a:p>
            <a:pPr algn="ctr"/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coordinates</a:t>
            </a:r>
          </a:p>
        </p:txBody>
      </p:sp>
      <p:sp>
        <p:nvSpPr>
          <p:cNvPr id="20487" name="Rectangle 3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" y="5037138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Converting </a:t>
            </a:r>
            <a:r>
              <a:rPr lang="en-US" sz="2000" i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from</a:t>
            </a: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 homogeneous coordinates</a:t>
            </a:r>
          </a:p>
        </p:txBody>
      </p:sp>
      <p:pic>
        <p:nvPicPr>
          <p:cNvPr id="20488" name="Picture 35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9088" y="2982913"/>
            <a:ext cx="1843087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9" name="Picture 39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1738" y="5608638"/>
            <a:ext cx="2622550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0" name="Picture 41" descr="Edittex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3450" y="5464175"/>
            <a:ext cx="3276600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0170" name="Rectangle 4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85800" y="16764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no—division by z is nonlinear</a:t>
            </a:r>
          </a:p>
        </p:txBody>
      </p:sp>
      <p:pic>
        <p:nvPicPr>
          <p:cNvPr id="20492" name="Picture 43" descr="Edittex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2863" y="2830513"/>
            <a:ext cx="2112962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8" descr="Edittex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1500" y="1784352"/>
            <a:ext cx="31242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321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0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20485" grpId="0"/>
      <p:bldP spid="20486" grpId="0"/>
      <p:bldP spid="20487" grpId="0"/>
      <p:bldP spid="560170" grpId="0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Perspective Projection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279400" y="1371600"/>
            <a:ext cx="9461500" cy="5334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dirty="0"/>
              <a:t>Projection is a</a:t>
            </a:r>
            <a:r>
              <a:rPr lang="en-US" sz="2400" dirty="0" smtClean="0"/>
              <a:t> linear transformation </a:t>
            </a:r>
            <a:r>
              <a:rPr lang="en-US" sz="2400" dirty="0"/>
              <a:t>using homogeneous coordinates:</a:t>
            </a:r>
          </a:p>
        </p:txBody>
      </p:sp>
      <p:grpSp>
        <p:nvGrpSpPr>
          <p:cNvPr id="2" name="Group 15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5016499" y="5265739"/>
            <a:ext cx="3073400" cy="1377950"/>
            <a:chOff x="2984" y="1392"/>
            <a:chExt cx="1936" cy="868"/>
          </a:xfrm>
        </p:grpSpPr>
        <p:sp>
          <p:nvSpPr>
            <p:cNvPr id="12301" name="Text Box 7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984" y="2008"/>
              <a:ext cx="180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rPr>
                <a:t>divide by third coordinate</a:t>
              </a:r>
            </a:p>
          </p:txBody>
        </p:sp>
        <p:pic>
          <p:nvPicPr>
            <p:cNvPr id="12302" name="Picture 14" descr="Edittex"/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392"/>
              <a:ext cx="1368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2293" name="Picture 16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363" y="4926013"/>
            <a:ext cx="3095625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17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4338" y="5076825"/>
            <a:ext cx="1503362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Rectangle 18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" y="3657600"/>
            <a:ext cx="7772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This is known as </a:t>
            </a:r>
            <a:r>
              <a:rPr lang="en-US" sz="2400" b="1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perspective projection</a:t>
            </a:r>
            <a:endParaRPr lang="en-US" b="1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The matrix is the </a:t>
            </a:r>
            <a:r>
              <a:rPr lang="en-US" sz="2000" b="1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projection </a:t>
            </a:r>
            <a:r>
              <a:rPr lang="en-US" sz="2000" b="1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matrix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0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Alternatively, use 3x4 matrix (which discards 3</a:t>
            </a:r>
            <a:r>
              <a:rPr lang="en-US" sz="2000" baseline="300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rd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 coordinate)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sz="20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pic>
        <p:nvPicPr>
          <p:cNvPr id="21512" name="Picture 23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5450" y="1992313"/>
            <a:ext cx="1503363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3" name="Picture 24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2013" y="1981200"/>
            <a:ext cx="3095625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5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5880100" y="2319339"/>
            <a:ext cx="3014663" cy="1317625"/>
            <a:chOff x="3544" y="1392"/>
            <a:chExt cx="1899" cy="830"/>
          </a:xfrm>
        </p:grpSpPr>
        <p:sp>
          <p:nvSpPr>
            <p:cNvPr id="12299" name="Text Box 26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44" y="1776"/>
              <a:ext cx="1899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smtClean="0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rPr>
                <a:t>Discard third coordinate,</a:t>
              </a:r>
            </a:p>
            <a:p>
              <a:r>
                <a:rPr lang="en-US" sz="2000" dirty="0" smtClean="0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rPr>
                <a:t>divide </a:t>
              </a:r>
              <a:r>
                <a:rPr lang="en-US" sz="2000" dirty="0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rPr>
                <a:t>by fourth coordinate</a:t>
              </a:r>
            </a:p>
          </p:txBody>
        </p:sp>
        <p:pic>
          <p:nvPicPr>
            <p:cNvPr id="12300" name="Picture 27" descr="Edittex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392"/>
              <a:ext cx="1368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029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/>
              <a:t>Perspective Projection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33400" y="1905000"/>
            <a:ext cx="7772400" cy="53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How does scaling the projection matrix change the transformation?</a:t>
            </a:r>
          </a:p>
        </p:txBody>
      </p:sp>
      <p:grpSp>
        <p:nvGrpSpPr>
          <p:cNvPr id="2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4762500" y="2667000"/>
            <a:ext cx="3314700" cy="1349375"/>
            <a:chOff x="2832" y="1392"/>
            <a:chExt cx="2088" cy="850"/>
          </a:xfrm>
        </p:grpSpPr>
        <p:sp>
          <p:nvSpPr>
            <p:cNvPr id="13323" name="Text Box 5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832" y="1992"/>
              <a:ext cx="11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2000">
                <a:solidFill>
                  <a:prstClr val="black"/>
                </a:solidFill>
                <a:latin typeface="Calibri"/>
                <a:ea typeface="Arial" charset="0"/>
                <a:cs typeface="Arial" charset="0"/>
              </a:endParaRPr>
            </a:p>
          </p:txBody>
        </p:sp>
        <p:pic>
          <p:nvPicPr>
            <p:cNvPr id="13324" name="Picture 6" descr="Edittex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1392"/>
              <a:ext cx="1368" cy="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317" name="Picture 7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5663" y="2287588"/>
            <a:ext cx="3095625" cy="1319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8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1638" y="2438400"/>
            <a:ext cx="1503362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Text Box 16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762500" y="5241925"/>
            <a:ext cx="18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2000">
              <a:solidFill>
                <a:prstClr val="black"/>
              </a:solidFill>
              <a:latin typeface="Calibri"/>
              <a:ea typeface="Arial" charset="0"/>
              <a:cs typeface="Arial" charset="0"/>
            </a:endParaRPr>
          </a:p>
        </p:txBody>
      </p:sp>
      <p:pic>
        <p:nvPicPr>
          <p:cNvPr id="564241" name="Picture 17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5500" y="4289425"/>
            <a:ext cx="21717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20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488" y="3911600"/>
            <a:ext cx="2982912" cy="1319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4245" name="Picture 21" descr="Edittex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71963" y="4064000"/>
            <a:ext cx="1377950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506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763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Projection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1752600"/>
            <a:ext cx="8229600" cy="4525963"/>
          </a:xfrm>
        </p:spPr>
        <p:txBody>
          <a:bodyPr/>
          <a:lstStyle/>
          <a:p>
            <a:r>
              <a:rPr lang="en-US" dirty="0" smtClean="0"/>
              <a:t>Diagonal projection matrices only apply in the simplest of cases</a:t>
            </a:r>
          </a:p>
          <a:p>
            <a:pPr lvl="1"/>
            <a:r>
              <a:rPr lang="en-US" dirty="0" smtClean="0"/>
              <a:t>Image plane is exactly perpendicular to scene, camera orientation is exactly upright, etc.</a:t>
            </a:r>
          </a:p>
          <a:p>
            <a:r>
              <a:rPr lang="en-US" dirty="0" smtClean="0"/>
              <a:t>In general, projection matrix is a full projective transformation matrix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0" y="4383230"/>
            <a:ext cx="3657600" cy="2449370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346200" y="4972050"/>
          <a:ext cx="1892300" cy="1355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83" name="Equation" r:id="rId5" imgW="939800" imgH="673100" progId="Equation.3">
                  <p:embed/>
                </p:oleObj>
              </mc:Choice>
              <mc:Fallback>
                <p:oleObj name="Equation" r:id="rId5" imgW="9398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200" y="4972050"/>
                        <a:ext cx="1892300" cy="13552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8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28563" y="0"/>
            <a:ext cx="1887526" cy="1576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82136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993016"/>
              </p:ext>
            </p:extLst>
          </p:nvPr>
        </p:nvGraphicFramePr>
        <p:xfrm>
          <a:off x="1066801" y="5410200"/>
          <a:ext cx="2667000" cy="638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08" name="Equation" r:id="rId4" imgW="901440" imgH="215640" progId="Equation.3">
                  <p:embed/>
                </p:oleObj>
              </mc:Choice>
              <mc:Fallback>
                <p:oleObj name="Equation" r:id="rId4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1" y="5410200"/>
                        <a:ext cx="2667000" cy="63857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7"/>
          <p:cNvGraphicFramePr>
            <a:graphicFrameLocks noChangeAspect="1"/>
          </p:cNvGraphicFramePr>
          <p:nvPr/>
        </p:nvGraphicFramePr>
        <p:xfrm>
          <a:off x="4500563" y="4711700"/>
          <a:ext cx="3516312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509" name="Equation" r:id="rId6" imgW="1650960" imgH="927000" progId="Equation.3">
                  <p:embed/>
                </p:oleObj>
              </mc:Choice>
              <mc:Fallback>
                <p:oleObj name="Equation" r:id="rId6" imgW="16509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4711700"/>
                        <a:ext cx="3516312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Rectangle 8"/>
          <p:cNvSpPr>
            <a:spLocks noChangeArrowheads="1"/>
          </p:cNvSpPr>
          <p:nvPr/>
        </p:nvSpPr>
        <p:spPr bwMode="auto">
          <a:xfrm>
            <a:off x="5612475" y="5045825"/>
            <a:ext cx="1371600" cy="12954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25" name="Line 9"/>
          <p:cNvSpPr>
            <a:spLocks noChangeShapeType="1"/>
          </p:cNvSpPr>
          <p:nvPr/>
        </p:nvSpPr>
        <p:spPr bwMode="auto">
          <a:xfrm flipV="1">
            <a:off x="6629400" y="4648200"/>
            <a:ext cx="381000" cy="381000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26" name="Text Box 10"/>
          <p:cNvSpPr txBox="1">
            <a:spLocks noChangeArrowheads="1"/>
          </p:cNvSpPr>
          <p:nvPr/>
        </p:nvSpPr>
        <p:spPr bwMode="auto">
          <a:xfrm>
            <a:off x="7010400" y="4267200"/>
            <a:ext cx="3508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prstClr val="black"/>
                </a:solidFill>
                <a:latin typeface="Calibri"/>
              </a:rPr>
              <a:t>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604000"/>
            <a:ext cx="1528763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  <a:latin typeface="Calibri"/>
              </a:rPr>
              <a:t>Saverese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3600" dirty="0">
                <a:solidFill>
                  <a:prstClr val="black"/>
                </a:solidFill>
                <a:latin typeface="Calibri"/>
              </a:rPr>
              <a:t>Projection matrix</a:t>
            </a:r>
          </a:p>
        </p:txBody>
      </p:sp>
      <p:sp>
        <p:nvSpPr>
          <p:cNvPr id="5129" name="TextBox 17"/>
          <p:cNvSpPr txBox="1">
            <a:spLocks noChangeArrowheads="1"/>
          </p:cNvSpPr>
          <p:nvPr/>
        </p:nvSpPr>
        <p:spPr bwMode="auto">
          <a:xfrm>
            <a:off x="1519238" y="3276600"/>
            <a:ext cx="3135795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/>
              </a:rPr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Unit aspect ratio</a:t>
            </a:r>
          </a:p>
          <a:p>
            <a:pPr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Principal point at </a:t>
            </a:r>
            <a:r>
              <a:rPr lang="en-US" sz="2000" dirty="0">
                <a:solidFill>
                  <a:prstClr val="black"/>
                </a:solidFill>
                <a:latin typeface="Calibri"/>
              </a:rPr>
              <a:t>(0,0)</a:t>
            </a:r>
          </a:p>
          <a:p>
            <a:pPr>
              <a:buFont typeface="Arial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Calibri"/>
              </a:rPr>
              <a:t> No skew</a:t>
            </a:r>
          </a:p>
        </p:txBody>
      </p:sp>
      <p:sp>
        <p:nvSpPr>
          <p:cNvPr id="5130" name="TextBox 20"/>
          <p:cNvSpPr txBox="1">
            <a:spLocks noChangeArrowheads="1"/>
          </p:cNvSpPr>
          <p:nvPr/>
        </p:nvSpPr>
        <p:spPr bwMode="auto">
          <a:xfrm>
            <a:off x="4572000" y="32766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Camera at (0,0,0)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4038600" y="55626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13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11288" y="762000"/>
            <a:ext cx="6056312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BD5F4-228F-0146-8360-71BCBF23E7BE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419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Remove assumption: known optical center</a:t>
            </a:r>
            <a:endParaRPr lang="en-US" dirty="0"/>
          </a:p>
        </p:txBody>
      </p:sp>
      <p:graphicFrame>
        <p:nvGraphicFramePr>
          <p:cNvPr id="61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995599"/>
              </p:ext>
            </p:extLst>
          </p:nvPr>
        </p:nvGraphicFramePr>
        <p:xfrm>
          <a:off x="1057275" y="38100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32"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3810000"/>
                        <a:ext cx="2817813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7"/>
          <p:cNvGraphicFramePr>
            <a:graphicFrameLocks noChangeAspect="1"/>
          </p:cNvGraphicFramePr>
          <p:nvPr/>
        </p:nvGraphicFramePr>
        <p:xfrm>
          <a:off x="4645025" y="3111500"/>
          <a:ext cx="3654425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33" name="Equation" r:id="rId5" imgW="1714320" imgH="927000" progId="Equation.3">
                  <p:embed/>
                </p:oleObj>
              </mc:Choice>
              <mc:Fallback>
                <p:oleObj name="Equation" r:id="rId5" imgW="17143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5025" y="3111500"/>
                        <a:ext cx="3654425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9" name="Rectangle 8"/>
          <p:cNvSpPr>
            <a:spLocks noChangeArrowheads="1"/>
          </p:cNvSpPr>
          <p:nvPr/>
        </p:nvSpPr>
        <p:spPr bwMode="auto">
          <a:xfrm>
            <a:off x="5807825" y="3352800"/>
            <a:ext cx="13716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150" name="TextBox 9"/>
          <p:cNvSpPr txBox="1">
            <a:spLocks noChangeArrowheads="1"/>
          </p:cNvSpPr>
          <p:nvPr/>
        </p:nvSpPr>
        <p:spPr bwMode="auto">
          <a:xfrm>
            <a:off x="1509713" y="1676400"/>
            <a:ext cx="3076575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40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000">
                <a:solidFill>
                  <a:prstClr val="black"/>
                </a:solidFill>
                <a:latin typeface="Calibri"/>
              </a:rPr>
              <a:t>Unit aspect ratio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No skew</a:t>
            </a:r>
          </a:p>
        </p:txBody>
      </p:sp>
      <p:sp>
        <p:nvSpPr>
          <p:cNvPr id="6151" name="TextBox 10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624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700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Remove assumption: square pixels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57275" y="38100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56"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38100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73588"/>
              </p:ext>
            </p:extLst>
          </p:nvPr>
        </p:nvGraphicFramePr>
        <p:xfrm>
          <a:off x="4652544" y="3107906"/>
          <a:ext cx="3652837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557" name="Equation" r:id="rId5" imgW="1714320" imgH="927000" progId="Equation.3">
                  <p:embed/>
                </p:oleObj>
              </mc:Choice>
              <mc:Fallback>
                <p:oleObj name="Equation" r:id="rId5" imgW="17143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2544" y="3107906"/>
                        <a:ext cx="3652837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Rectangle 8"/>
          <p:cNvSpPr>
            <a:spLocks noChangeArrowheads="1"/>
          </p:cNvSpPr>
          <p:nvPr/>
        </p:nvSpPr>
        <p:spPr bwMode="auto">
          <a:xfrm>
            <a:off x="5782756" y="3387306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74" name="TextBox 9"/>
          <p:cNvSpPr txBox="1">
            <a:spLocks noChangeArrowheads="1"/>
          </p:cNvSpPr>
          <p:nvPr/>
        </p:nvSpPr>
        <p:spPr bwMode="auto">
          <a:xfrm>
            <a:off x="1509713" y="1676400"/>
            <a:ext cx="30765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Intrinsic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No skew</a:t>
            </a:r>
          </a:p>
        </p:txBody>
      </p:sp>
      <p:sp>
        <p:nvSpPr>
          <p:cNvPr id="7175" name="TextBox 10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624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511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Remove assumption: non-skewed pixels</a:t>
            </a:r>
            <a:endParaRPr lang="en-US" dirty="0"/>
          </a:p>
        </p:txBody>
      </p:sp>
      <p:graphicFrame>
        <p:nvGraphicFramePr>
          <p:cNvPr id="8194" name="Object 4"/>
          <p:cNvGraphicFramePr>
            <a:graphicFrameLocks noChangeAspect="1"/>
          </p:cNvGraphicFramePr>
          <p:nvPr/>
        </p:nvGraphicFramePr>
        <p:xfrm>
          <a:off x="1057275" y="3810000"/>
          <a:ext cx="281781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80" name="Equation" r:id="rId3" imgW="901440" imgH="215640" progId="Equation.3">
                  <p:embed/>
                </p:oleObj>
              </mc:Choice>
              <mc:Fallback>
                <p:oleObj name="Equation" r:id="rId3" imgW="9014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3810000"/>
                        <a:ext cx="2817813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7"/>
          <p:cNvGraphicFramePr>
            <a:graphicFrameLocks noChangeAspect="1"/>
          </p:cNvGraphicFramePr>
          <p:nvPr/>
        </p:nvGraphicFramePr>
        <p:xfrm>
          <a:off x="4643438" y="3111500"/>
          <a:ext cx="3654425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581" name="Equation" r:id="rId5" imgW="1714320" imgH="927000" progId="Equation.3">
                  <p:embed/>
                </p:oleObj>
              </mc:Choice>
              <mc:Fallback>
                <p:oleObj name="Equation" r:id="rId5" imgW="17143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111500"/>
                        <a:ext cx="3654425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Rectangle 8"/>
          <p:cNvSpPr>
            <a:spLocks noChangeArrowheads="1"/>
          </p:cNvSpPr>
          <p:nvPr/>
        </p:nvSpPr>
        <p:spPr bwMode="auto">
          <a:xfrm>
            <a:off x="5748250" y="3386050"/>
            <a:ext cx="1447800" cy="13716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198" name="TextBox 9"/>
          <p:cNvSpPr txBox="1">
            <a:spLocks noChangeArrowheads="1"/>
          </p:cNvSpPr>
          <p:nvPr/>
        </p:nvSpPr>
        <p:spPr bwMode="auto">
          <a:xfrm>
            <a:off x="1509713" y="1676400"/>
            <a:ext cx="3076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/>
              </a:rPr>
              <a:t>Intrinsic Assumptions</a:t>
            </a:r>
          </a:p>
        </p:txBody>
      </p:sp>
      <p:sp>
        <p:nvSpPr>
          <p:cNvPr id="8199" name="TextBox 10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No rotation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Camera at (0,0,0)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624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201" name="TextBox 8"/>
          <p:cNvSpPr txBox="1">
            <a:spLocks noChangeArrowheads="1"/>
          </p:cNvSpPr>
          <p:nvPr/>
        </p:nvSpPr>
        <p:spPr bwMode="auto">
          <a:xfrm>
            <a:off x="1295400" y="6488113"/>
            <a:ext cx="6088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Note: different books use different notation for parameters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942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Oriented and Translated Camera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0"/>
            <a:ext cx="66294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6" name="Line 12"/>
          <p:cNvSpPr>
            <a:spLocks noChangeShapeType="1"/>
          </p:cNvSpPr>
          <p:nvPr/>
        </p:nvSpPr>
        <p:spPr bwMode="auto">
          <a:xfrm flipV="1">
            <a:off x="7315200" y="2209800"/>
            <a:ext cx="152400" cy="12160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277" name="Line 13"/>
          <p:cNvSpPr>
            <a:spLocks noChangeShapeType="1"/>
          </p:cNvSpPr>
          <p:nvPr/>
        </p:nvSpPr>
        <p:spPr bwMode="auto">
          <a:xfrm flipH="1">
            <a:off x="6705600" y="3429000"/>
            <a:ext cx="6096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278" name="Line 14"/>
          <p:cNvSpPr>
            <a:spLocks noChangeShapeType="1"/>
          </p:cNvSpPr>
          <p:nvPr/>
        </p:nvSpPr>
        <p:spPr bwMode="auto">
          <a:xfrm>
            <a:off x="7315200" y="3429000"/>
            <a:ext cx="7620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279" name="Text Box 15"/>
          <p:cNvSpPr txBox="1">
            <a:spLocks noChangeArrowheads="1"/>
          </p:cNvSpPr>
          <p:nvPr/>
        </p:nvSpPr>
        <p:spPr bwMode="auto">
          <a:xfrm>
            <a:off x="7315200" y="3657600"/>
            <a:ext cx="184150" cy="3667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280" name="Text Box 16"/>
          <p:cNvSpPr txBox="1">
            <a:spLocks noChangeArrowheads="1"/>
          </p:cNvSpPr>
          <p:nvPr/>
        </p:nvSpPr>
        <p:spPr bwMode="auto">
          <a:xfrm>
            <a:off x="7239000" y="3489325"/>
            <a:ext cx="5286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/>
              </a:rPr>
              <a:t>O</a:t>
            </a:r>
            <a:r>
              <a:rPr lang="en-US" sz="2000" baseline="-25000">
                <a:solidFill>
                  <a:prstClr val="black"/>
                </a:solidFill>
                <a:latin typeface="Calibri"/>
              </a:rPr>
              <a:t>w</a:t>
            </a:r>
          </a:p>
        </p:txBody>
      </p:sp>
      <p:sp>
        <p:nvSpPr>
          <p:cNvPr id="54281" name="Text Box 17"/>
          <p:cNvSpPr txBox="1">
            <a:spLocks noChangeArrowheads="1"/>
          </p:cNvSpPr>
          <p:nvPr/>
        </p:nvSpPr>
        <p:spPr bwMode="auto">
          <a:xfrm>
            <a:off x="6553200" y="39624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/>
              </a:rPr>
              <a:t>i</a:t>
            </a:r>
            <a:r>
              <a:rPr lang="en-US" sz="2000" baseline="-25000">
                <a:solidFill>
                  <a:prstClr val="black"/>
                </a:solidFill>
                <a:latin typeface="Calibri"/>
              </a:rPr>
              <a:t>w</a:t>
            </a:r>
          </a:p>
        </p:txBody>
      </p:sp>
      <p:sp>
        <p:nvSpPr>
          <p:cNvPr id="54282" name="Text Box 18"/>
          <p:cNvSpPr txBox="1">
            <a:spLocks noChangeArrowheads="1"/>
          </p:cNvSpPr>
          <p:nvPr/>
        </p:nvSpPr>
        <p:spPr bwMode="auto">
          <a:xfrm>
            <a:off x="7620000" y="3048000"/>
            <a:ext cx="439738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/>
              </a:rPr>
              <a:t>k</a:t>
            </a:r>
            <a:r>
              <a:rPr lang="en-US" sz="2000" baseline="-25000">
                <a:solidFill>
                  <a:prstClr val="black"/>
                </a:solidFill>
                <a:latin typeface="Calibri"/>
              </a:rPr>
              <a:t>w</a:t>
            </a:r>
          </a:p>
        </p:txBody>
      </p:sp>
      <p:sp>
        <p:nvSpPr>
          <p:cNvPr id="54283" name="Text Box 19"/>
          <p:cNvSpPr txBox="1">
            <a:spLocks noChangeArrowheads="1"/>
          </p:cNvSpPr>
          <p:nvPr/>
        </p:nvSpPr>
        <p:spPr bwMode="auto">
          <a:xfrm>
            <a:off x="7391400" y="2133600"/>
            <a:ext cx="37465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/>
              </a:rPr>
              <a:t>j</a:t>
            </a:r>
            <a:r>
              <a:rPr lang="en-US" sz="2000" baseline="-25000">
                <a:solidFill>
                  <a:prstClr val="black"/>
                </a:solidFill>
                <a:latin typeface="Calibri"/>
              </a:rPr>
              <a:t>w</a:t>
            </a:r>
          </a:p>
        </p:txBody>
      </p:sp>
      <p:cxnSp>
        <p:nvCxnSpPr>
          <p:cNvPr id="17" name="Straight Arrow Connector 16"/>
          <p:cNvCxnSpPr>
            <a:endCxn id="54276" idx="0"/>
          </p:cNvCxnSpPr>
          <p:nvPr/>
        </p:nvCxnSpPr>
        <p:spPr>
          <a:xfrm flipV="1">
            <a:off x="3581400" y="3425825"/>
            <a:ext cx="3733800" cy="2317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85" name="TextBox 17"/>
          <p:cNvSpPr txBox="1">
            <a:spLocks noChangeArrowheads="1"/>
          </p:cNvSpPr>
          <p:nvPr/>
        </p:nvSpPr>
        <p:spPr bwMode="auto">
          <a:xfrm>
            <a:off x="5943600" y="2971800"/>
            <a:ext cx="3206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1F497D"/>
                </a:solidFill>
                <a:latin typeface="Calibri"/>
              </a:rPr>
              <a:t>t</a:t>
            </a:r>
          </a:p>
        </p:txBody>
      </p:sp>
      <p:sp>
        <p:nvSpPr>
          <p:cNvPr id="22" name="Curved Left Arrow 21"/>
          <p:cNvSpPr/>
          <p:nvPr/>
        </p:nvSpPr>
        <p:spPr>
          <a:xfrm rot="19926854">
            <a:off x="8043863" y="1749425"/>
            <a:ext cx="739775" cy="172402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287" name="TextBox 22"/>
          <p:cNvSpPr txBox="1">
            <a:spLocks noChangeArrowheads="1"/>
          </p:cNvSpPr>
          <p:nvPr/>
        </p:nvSpPr>
        <p:spPr bwMode="auto">
          <a:xfrm>
            <a:off x="7772400" y="1219200"/>
            <a:ext cx="4810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1F497D"/>
                </a:solidFill>
                <a:latin typeface="Calibri"/>
              </a:rPr>
              <a:t>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774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Pinhole camera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419600"/>
            <a:ext cx="7772400" cy="1905000"/>
          </a:xfrm>
        </p:spPr>
        <p:txBody>
          <a:bodyPr>
            <a:normAutofit fontScale="92500"/>
          </a:bodyPr>
          <a:lstStyle/>
          <a:p>
            <a:pPr eaLnBrk="1" hangingPunct="1">
              <a:buFontTx/>
              <a:buNone/>
              <a:defRPr/>
            </a:pPr>
            <a:r>
              <a:rPr lang="en-US" dirty="0" smtClean="0"/>
              <a:t>Idea 2: add a barrier to block off most of the rays</a:t>
            </a:r>
          </a:p>
          <a:p>
            <a:pPr lvl="1" eaLnBrk="1" hangingPunct="1">
              <a:defRPr/>
            </a:pPr>
            <a:r>
              <a:rPr lang="en-US" dirty="0" smtClean="0"/>
              <a:t>This reduces blurring</a:t>
            </a:r>
          </a:p>
          <a:p>
            <a:pPr lvl="1" eaLnBrk="1" hangingPunct="1">
              <a:defRPr/>
            </a:pPr>
            <a:r>
              <a:rPr lang="en-US" dirty="0" smtClean="0"/>
              <a:t>The opening known as the </a:t>
            </a:r>
            <a:r>
              <a:rPr lang="en-US" b="1" dirty="0" smtClean="0"/>
              <a:t>aperture</a:t>
            </a:r>
          </a:p>
        </p:txBody>
      </p:sp>
      <p:pic>
        <p:nvPicPr>
          <p:cNvPr id="24580" name="Picture 18" descr="image-pinho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524000"/>
            <a:ext cx="5484813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2286000" y="2057400"/>
            <a:ext cx="4724400" cy="1524000"/>
            <a:chOff x="1440" y="1296"/>
            <a:chExt cx="2976" cy="960"/>
          </a:xfrm>
        </p:grpSpPr>
        <p:sp>
          <p:nvSpPr>
            <p:cNvPr id="24591" name="Line 21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92" name="Line 22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93" name="Line 23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94" name="Line 24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2590800" y="2495550"/>
            <a:ext cx="4457700" cy="571500"/>
            <a:chOff x="1632" y="1572"/>
            <a:chExt cx="2808" cy="360"/>
          </a:xfrm>
        </p:grpSpPr>
        <p:sp>
          <p:nvSpPr>
            <p:cNvPr id="24587" name="Line 27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88" name="Line 28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89" name="Line 29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590" name="Line 30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4583" name="Oval 31"/>
          <p:cNvSpPr>
            <a:spLocks noChangeArrowheads="1"/>
          </p:cNvSpPr>
          <p:nvPr/>
        </p:nvSpPr>
        <p:spPr bwMode="auto">
          <a:xfrm>
            <a:off x="2241550" y="202565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4584" name="Oval 32"/>
          <p:cNvSpPr>
            <a:spLocks noChangeArrowheads="1"/>
          </p:cNvSpPr>
          <p:nvPr/>
        </p:nvSpPr>
        <p:spPr bwMode="auto">
          <a:xfrm>
            <a:off x="2559050" y="2633663"/>
            <a:ext cx="76200" cy="762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43779" name="Rectangle 35"/>
          <p:cNvSpPr>
            <a:spLocks noChangeArrowheads="1"/>
          </p:cNvSpPr>
          <p:nvPr/>
        </p:nvSpPr>
        <p:spPr bwMode="auto">
          <a:xfrm>
            <a:off x="685800" y="59436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43000" lvl="2" indent="-228600">
              <a:spcBef>
                <a:spcPct val="20000"/>
              </a:spcBef>
              <a:buFontTx/>
              <a:buChar char="–"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4586" name="TextBox 17"/>
          <p:cNvSpPr txBox="1">
            <a:spLocks noChangeArrowheads="1"/>
          </p:cNvSpPr>
          <p:nvPr/>
        </p:nvSpPr>
        <p:spPr bwMode="auto">
          <a:xfrm>
            <a:off x="0" y="6550025"/>
            <a:ext cx="14922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itchFamily="34" charset="0"/>
              </a:rPr>
              <a:t>Slide source: Seitz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096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779" grpId="0" build="p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Allow camera translation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304800" y="3810000"/>
          <a:ext cx="277812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04" name="Equation" r:id="rId3" imgW="888840" imgH="215640" progId="Equation.3">
                  <p:embed/>
                </p:oleObj>
              </mc:Choice>
              <mc:Fallback>
                <p:oleObj name="Equation" r:id="rId3" imgW="8888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810000"/>
                        <a:ext cx="277812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7"/>
          <p:cNvGraphicFramePr>
            <a:graphicFrameLocks noChangeAspect="1"/>
          </p:cNvGraphicFramePr>
          <p:nvPr/>
        </p:nvGraphicFramePr>
        <p:xfrm>
          <a:off x="3930650" y="3111500"/>
          <a:ext cx="5084763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605" name="Equation" r:id="rId5" imgW="2387520" imgH="927000" progId="Equation.3">
                  <p:embed/>
                </p:oleObj>
              </mc:Choice>
              <mc:Fallback>
                <p:oleObj name="Equation" r:id="rId5" imgW="238752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0650" y="3111500"/>
                        <a:ext cx="5084763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1" name="TextBox 6"/>
          <p:cNvSpPr txBox="1">
            <a:spLocks noChangeArrowheads="1"/>
          </p:cNvSpPr>
          <p:nvPr/>
        </p:nvSpPr>
        <p:spPr bwMode="auto">
          <a:xfrm>
            <a:off x="1509713" y="1676400"/>
            <a:ext cx="30765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Calibri"/>
              </a:rPr>
              <a:t>Intrinsic Assumptions</a:t>
            </a:r>
          </a:p>
        </p:txBody>
      </p:sp>
      <p:sp>
        <p:nvSpPr>
          <p:cNvPr id="9222" name="TextBox 7"/>
          <p:cNvSpPr txBox="1">
            <a:spLocks noChangeArrowheads="1"/>
          </p:cNvSpPr>
          <p:nvPr/>
        </p:nvSpPr>
        <p:spPr bwMode="auto">
          <a:xfrm>
            <a:off x="4562475" y="1676400"/>
            <a:ext cx="3179763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Extrinsic Assumptions</a:t>
            </a:r>
          </a:p>
          <a:p>
            <a:pPr>
              <a:buFont typeface="Arial" charset="0"/>
              <a:buChar char="•"/>
            </a:pPr>
            <a:r>
              <a:rPr lang="en-US" sz="2000">
                <a:solidFill>
                  <a:prstClr val="black"/>
                </a:solidFill>
                <a:latin typeface="Calibri"/>
              </a:rPr>
              <a:t> No rotation</a:t>
            </a:r>
          </a:p>
          <a:p>
            <a:endParaRPr lang="en-US" sz="20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276600" y="39624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5641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smtClean="0"/>
              <a:t>3D Rotation of Points</a:t>
            </a:r>
          </a:p>
        </p:txBody>
      </p:sp>
      <p:sp>
        <p:nvSpPr>
          <p:cNvPr id="393219" name="Text Box 3"/>
          <p:cNvSpPr txBox="1">
            <a:spLocks noChangeArrowheads="1"/>
          </p:cNvSpPr>
          <p:nvPr/>
        </p:nvSpPr>
        <p:spPr bwMode="auto">
          <a:xfrm>
            <a:off x="533400" y="1443038"/>
            <a:ext cx="80121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solidFill>
                  <a:prstClr val="black"/>
                </a:solidFill>
                <a:latin typeface="Calibri"/>
              </a:rPr>
              <a:t>Rotation around the coordinate axes</a:t>
            </a:r>
            <a:r>
              <a: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/>
              </a:rPr>
              <a:t>, </a:t>
            </a:r>
            <a:r>
              <a:rPr lang="en-US" sz="2400">
                <a:solidFill>
                  <a:srgbClr val="CC3300"/>
                </a:solidFill>
                <a:latin typeface="Calibri"/>
              </a:rPr>
              <a:t>counter-clockwise</a:t>
            </a:r>
            <a:r>
              <a: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/>
              </a:rPr>
              <a:t>:</a:t>
            </a:r>
          </a:p>
        </p:txBody>
      </p:sp>
      <p:graphicFrame>
        <p:nvGraphicFramePr>
          <p:cNvPr id="393220" name="Object 4"/>
          <p:cNvGraphicFramePr>
            <a:graphicFrameLocks noChangeAspect="1"/>
          </p:cNvGraphicFramePr>
          <p:nvPr/>
        </p:nvGraphicFramePr>
        <p:xfrm>
          <a:off x="4038600" y="2276475"/>
          <a:ext cx="3470275" cy="404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27" name="Equation" r:id="rId3" imgW="1828800" imgH="2133360" progId="Equation.3">
                  <p:embed/>
                </p:oleObj>
              </mc:Choice>
              <mc:Fallback>
                <p:oleObj name="Equation" r:id="rId3" imgW="1828800" imgH="2133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276475"/>
                        <a:ext cx="3470275" cy="404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98525" y="2743200"/>
            <a:ext cx="2241550" cy="2286000"/>
            <a:chOff x="566" y="1680"/>
            <a:chExt cx="1412" cy="1440"/>
          </a:xfrm>
        </p:grpSpPr>
        <p:sp>
          <p:nvSpPr>
            <p:cNvPr id="10250" name="Line 6"/>
            <p:cNvSpPr>
              <a:spLocks noChangeShapeType="1"/>
            </p:cNvSpPr>
            <p:nvPr/>
          </p:nvSpPr>
          <p:spPr bwMode="auto">
            <a:xfrm flipV="1">
              <a:off x="730" y="1680"/>
              <a:ext cx="0" cy="144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1" name="Line 7"/>
            <p:cNvSpPr>
              <a:spLocks noChangeShapeType="1"/>
            </p:cNvSpPr>
            <p:nvPr/>
          </p:nvSpPr>
          <p:spPr bwMode="auto">
            <a:xfrm>
              <a:off x="586" y="2976"/>
              <a:ext cx="1392" cy="0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2" name="Line 8"/>
            <p:cNvSpPr>
              <a:spLocks noChangeShapeType="1"/>
            </p:cNvSpPr>
            <p:nvPr/>
          </p:nvSpPr>
          <p:spPr bwMode="auto">
            <a:xfrm flipV="1">
              <a:off x="730" y="2304"/>
              <a:ext cx="71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3227" name="Text Box 11"/>
            <p:cNvSpPr txBox="1">
              <a:spLocks noChangeArrowheads="1"/>
            </p:cNvSpPr>
            <p:nvPr/>
          </p:nvSpPr>
          <p:spPr bwMode="auto">
            <a:xfrm>
              <a:off x="1680" y="2637"/>
              <a:ext cx="193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</a:p>
          </p:txBody>
        </p:sp>
        <p:sp>
          <p:nvSpPr>
            <p:cNvPr id="393231" name="Text Box 15"/>
            <p:cNvSpPr txBox="1">
              <a:spLocks noChangeArrowheads="1"/>
            </p:cNvSpPr>
            <p:nvPr/>
          </p:nvSpPr>
          <p:spPr bwMode="auto">
            <a:xfrm>
              <a:off x="1056" y="2016"/>
              <a:ext cx="25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b="1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p</a:t>
              </a:r>
              <a:r>
                <a:rPr lang="en-US" sz="20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’</a:t>
              </a:r>
            </a:p>
          </p:txBody>
        </p:sp>
        <p:sp>
          <p:nvSpPr>
            <p:cNvPr id="10255" name="Line 16"/>
            <p:cNvSpPr>
              <a:spLocks noChangeShapeType="1"/>
            </p:cNvSpPr>
            <p:nvPr/>
          </p:nvSpPr>
          <p:spPr bwMode="auto">
            <a:xfrm flipV="1">
              <a:off x="720" y="2832"/>
              <a:ext cx="912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6" name="Line 17"/>
            <p:cNvSpPr>
              <a:spLocks noChangeShapeType="1"/>
            </p:cNvSpPr>
            <p:nvPr/>
          </p:nvSpPr>
          <p:spPr bwMode="auto">
            <a:xfrm>
              <a:off x="1632" y="2832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93234" name="Text Box 18"/>
            <p:cNvSpPr txBox="1">
              <a:spLocks noChangeArrowheads="1"/>
            </p:cNvSpPr>
            <p:nvPr/>
          </p:nvSpPr>
          <p:spPr bwMode="auto">
            <a:xfrm>
              <a:off x="1574" y="2333"/>
              <a:ext cx="19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Symbol" pitchFamily="18" charset="2"/>
                  <a:sym typeface="Symbol" pitchFamily="18" charset="2"/>
                </a:rPr>
                <a:t>g</a:t>
              </a:r>
              <a:endPara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  <a:sym typeface="Symbol" pitchFamily="18" charset="2"/>
              </a:endParaRPr>
            </a:p>
          </p:txBody>
        </p:sp>
        <p:sp>
          <p:nvSpPr>
            <p:cNvPr id="393236" name="Text Box 20"/>
            <p:cNvSpPr txBox="1">
              <a:spLocks noChangeArrowheads="1"/>
            </p:cNvSpPr>
            <p:nvPr/>
          </p:nvSpPr>
          <p:spPr bwMode="auto">
            <a:xfrm>
              <a:off x="566" y="2669"/>
              <a:ext cx="21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prstClr val="blac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Comic Sans MS" pitchFamily="66" charset="0"/>
                </a:rPr>
                <a:t>y</a:t>
              </a:r>
            </a:p>
          </p:txBody>
        </p:sp>
        <p:sp>
          <p:nvSpPr>
            <p:cNvPr id="10259" name="Arc 22"/>
            <p:cNvSpPr>
              <a:spLocks/>
            </p:cNvSpPr>
            <p:nvPr/>
          </p:nvSpPr>
          <p:spPr bwMode="auto">
            <a:xfrm>
              <a:off x="1440" y="2304"/>
              <a:ext cx="192" cy="5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246" name="AutoShape 24"/>
          <p:cNvSpPr>
            <a:spLocks noChangeArrowheads="1"/>
          </p:cNvSpPr>
          <p:nvPr/>
        </p:nvSpPr>
        <p:spPr bwMode="auto">
          <a:xfrm rot="3319573" flipH="1">
            <a:off x="2590800" y="3276600"/>
            <a:ext cx="838200" cy="5334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47" name="Line 25"/>
          <p:cNvSpPr>
            <a:spLocks noChangeShapeType="1"/>
          </p:cNvSpPr>
          <p:nvPr/>
        </p:nvSpPr>
        <p:spPr bwMode="auto">
          <a:xfrm flipH="1">
            <a:off x="330200" y="4800600"/>
            <a:ext cx="838200" cy="121920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3242" name="Text Box 26"/>
          <p:cNvSpPr txBox="1">
            <a:spLocks noChangeArrowheads="1"/>
          </p:cNvSpPr>
          <p:nvPr/>
        </p:nvSpPr>
        <p:spPr bwMode="auto">
          <a:xfrm>
            <a:off x="441325" y="5608638"/>
            <a:ext cx="3476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z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615238" y="0"/>
            <a:ext cx="1528762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Calibri"/>
              </a:rPr>
              <a:t>Slide Credit: </a:t>
            </a:r>
            <a:r>
              <a:rPr lang="en-US" sz="1050" dirty="0" err="1">
                <a:solidFill>
                  <a:prstClr val="black"/>
                </a:solidFill>
                <a:latin typeface="Calibri"/>
              </a:rPr>
              <a:t>Saverese</a:t>
            </a:r>
            <a:endParaRPr lang="en-US" sz="105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573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Allow camera rotation</a:t>
            </a:r>
          </a:p>
        </p:txBody>
      </p:sp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3124200" y="2133600"/>
          <a:ext cx="29368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52" name="Equation" r:id="rId3" imgW="939600" imgH="215640" progId="Equation.3">
                  <p:embed/>
                </p:oleObj>
              </mc:Choice>
              <mc:Fallback>
                <p:oleObj name="Equation" r:id="rId3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33600"/>
                        <a:ext cx="293687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1747838" y="3568700"/>
          <a:ext cx="5518150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53" name="Equation" r:id="rId5" imgW="2590560" imgH="927000" progId="Equation.3">
                  <p:embed/>
                </p:oleObj>
              </mc:Choice>
              <mc:Fallback>
                <p:oleObj name="Equation" r:id="rId5" imgW="2590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3568700"/>
                        <a:ext cx="5518150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4343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961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Degrees of freedom</a:t>
            </a:r>
          </a:p>
        </p:txBody>
      </p:sp>
      <p:graphicFrame>
        <p:nvGraphicFramePr>
          <p:cNvPr id="12290" name="Object 4"/>
          <p:cNvGraphicFramePr>
            <a:graphicFrameLocks noChangeAspect="1"/>
          </p:cNvGraphicFramePr>
          <p:nvPr/>
        </p:nvGraphicFramePr>
        <p:xfrm>
          <a:off x="3124200" y="2133600"/>
          <a:ext cx="2936875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76" name="Equation" r:id="rId4" imgW="939600" imgH="215640" progId="Equation.3">
                  <p:embed/>
                </p:oleObj>
              </mc:Choice>
              <mc:Fallback>
                <p:oleObj name="Equation" r:id="rId4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33600"/>
                        <a:ext cx="2936875" cy="674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1" name="Object 7"/>
          <p:cNvGraphicFramePr>
            <a:graphicFrameLocks noChangeAspect="1"/>
          </p:cNvGraphicFramePr>
          <p:nvPr/>
        </p:nvGraphicFramePr>
        <p:xfrm>
          <a:off x="1749425" y="3568700"/>
          <a:ext cx="5516563" cy="197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0677" name="Equation" r:id="rId6" imgW="2590560" imgH="927000" progId="Equation.3">
                  <p:embed/>
                </p:oleObj>
              </mc:Choice>
              <mc:Fallback>
                <p:oleObj name="Equation" r:id="rId6" imgW="2590560" imgH="927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9425" y="3568700"/>
                        <a:ext cx="5516563" cy="1976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>
          <a:xfrm rot="5400000">
            <a:off x="4343400" y="2971800"/>
            <a:ext cx="457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294" name="TextBox 5"/>
          <p:cNvSpPr txBox="1">
            <a:spLocks noChangeArrowheads="1"/>
          </p:cNvSpPr>
          <p:nvPr/>
        </p:nvSpPr>
        <p:spPr bwMode="auto">
          <a:xfrm>
            <a:off x="32766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5</a:t>
            </a:r>
          </a:p>
        </p:txBody>
      </p:sp>
      <p:sp>
        <p:nvSpPr>
          <p:cNvPr id="12295" name="TextBox 6"/>
          <p:cNvSpPr txBox="1">
            <a:spLocks noChangeArrowheads="1"/>
          </p:cNvSpPr>
          <p:nvPr/>
        </p:nvSpPr>
        <p:spPr bwMode="auto">
          <a:xfrm>
            <a:off x="5257800" y="3429000"/>
            <a:ext cx="3127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02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Pinhole camera</a:t>
            </a:r>
          </a:p>
        </p:txBody>
      </p:sp>
      <p:sp>
        <p:nvSpPr>
          <p:cNvPr id="25603" name="TextBox 30"/>
          <p:cNvSpPr txBox="1">
            <a:spLocks noChangeArrowheads="1"/>
          </p:cNvSpPr>
          <p:nvPr/>
        </p:nvSpPr>
        <p:spPr bwMode="auto">
          <a:xfrm>
            <a:off x="0" y="6550025"/>
            <a:ext cx="16081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prstClr val="black"/>
                </a:solidFill>
                <a:latin typeface="Calibri" pitchFamily="34" charset="0"/>
              </a:rPr>
              <a:t>Figure from Forsyth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077200" cy="269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Line 5"/>
          <p:cNvSpPr>
            <a:spLocks noChangeShapeType="1"/>
          </p:cNvSpPr>
          <p:nvPr/>
        </p:nvSpPr>
        <p:spPr bwMode="auto">
          <a:xfrm>
            <a:off x="1066800" y="1676400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06" name="Line 6"/>
          <p:cNvSpPr>
            <a:spLocks noChangeShapeType="1"/>
          </p:cNvSpPr>
          <p:nvPr/>
        </p:nvSpPr>
        <p:spPr bwMode="auto">
          <a:xfrm>
            <a:off x="1066800" y="1752600"/>
            <a:ext cx="0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07" name="Line 7"/>
          <p:cNvSpPr>
            <a:spLocks noChangeShapeType="1"/>
          </p:cNvSpPr>
          <p:nvPr/>
        </p:nvSpPr>
        <p:spPr bwMode="auto">
          <a:xfrm>
            <a:off x="3429000" y="1752600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1524000" y="1143000"/>
            <a:ext cx="277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f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1219200" y="5105400"/>
            <a:ext cx="3656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f = focal length</a:t>
            </a:r>
          </a:p>
          <a:p>
            <a:r>
              <a:rPr lang="en-US" sz="2400">
                <a:solidFill>
                  <a:prstClr val="black"/>
                </a:solidFill>
                <a:latin typeface="Calibri"/>
              </a:rPr>
              <a:t>c = center of the camera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3657600" y="2971800"/>
            <a:ext cx="322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/>
              </a:rPr>
              <a:t>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1738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8413" y="2208213"/>
            <a:ext cx="3455987" cy="2287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209800"/>
            <a:ext cx="2971800" cy="247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Rectangle 15"/>
          <p:cNvSpPr>
            <a:spLocks noChangeArrowheads="1"/>
          </p:cNvSpPr>
          <p:nvPr/>
        </p:nvSpPr>
        <p:spPr bwMode="auto">
          <a:xfrm>
            <a:off x="6965950" y="6613525"/>
            <a:ext cx="21780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en-US" sz="1000">
                <a:solidFill>
                  <a:prstClr val="black"/>
                </a:solidFill>
                <a:latin typeface="EngraversGothic BT Regular" charset="0"/>
              </a:rPr>
              <a:t>Figures © Stephen E. Palmer, 2002</a:t>
            </a:r>
          </a:p>
        </p:txBody>
      </p:sp>
      <p:sp>
        <p:nvSpPr>
          <p:cNvPr id="29701" name="Rectangle 16"/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8534400" cy="838200"/>
          </a:xfrm>
        </p:spPr>
        <p:txBody>
          <a:bodyPr/>
          <a:lstStyle/>
          <a:p>
            <a:pPr eaLnBrk="1" hangingPunct="1"/>
            <a:r>
              <a:rPr lang="en-US" sz="3000" smtClean="0"/>
              <a:t>Dimensionality Reduction Machine (3D to 2D)</a:t>
            </a:r>
          </a:p>
        </p:txBody>
      </p:sp>
      <p:sp>
        <p:nvSpPr>
          <p:cNvPr id="29702" name="Text Box 18"/>
          <p:cNvSpPr txBox="1">
            <a:spLocks noChangeArrowheads="1"/>
          </p:cNvSpPr>
          <p:nvPr/>
        </p:nvSpPr>
        <p:spPr bwMode="auto">
          <a:xfrm>
            <a:off x="1676400" y="1371600"/>
            <a:ext cx="15906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solidFill>
                  <a:prstClr val="black"/>
                </a:solidFill>
                <a:latin typeface="Calibri"/>
              </a:rPr>
              <a:t>3D world</a:t>
            </a:r>
          </a:p>
        </p:txBody>
      </p:sp>
      <p:sp>
        <p:nvSpPr>
          <p:cNvPr id="29703" name="Text Box 19"/>
          <p:cNvSpPr txBox="1">
            <a:spLocks noChangeArrowheads="1"/>
          </p:cNvSpPr>
          <p:nvPr/>
        </p:nvSpPr>
        <p:spPr bwMode="auto">
          <a:xfrm>
            <a:off x="6019800" y="1371600"/>
            <a:ext cx="17097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i="1">
                <a:solidFill>
                  <a:prstClr val="black"/>
                </a:solidFill>
                <a:latin typeface="Calibri"/>
              </a:rPr>
              <a:t>2D image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267200" y="31242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749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obscura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9100" y="1501775"/>
            <a:ext cx="5260975" cy="399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2397125" y="5518150"/>
            <a:ext cx="36464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Palatino Linotype" pitchFamily="18" charset="0"/>
              </a:rPr>
              <a:t>Lens Based Camera Obscura, 1568</a:t>
            </a:r>
          </a:p>
        </p:txBody>
      </p:sp>
      <p:sp>
        <p:nvSpPr>
          <p:cNvPr id="55300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HT" dirty="0" smtClean="0">
                <a:ea typeface="新細明體" charset="-120"/>
                <a:cs typeface="新細明體" charset="-120"/>
              </a:rPr>
              <a:t>Camera </a:t>
            </a:r>
            <a:r>
              <a:rPr lang="en-US" altLang="zh-CHT" dirty="0" err="1" smtClean="0">
                <a:ea typeface="新細明體" charset="-120"/>
                <a:cs typeface="新細明體" charset="-120"/>
              </a:rPr>
              <a:t>Obscura</a:t>
            </a:r>
            <a:r>
              <a:rPr lang="en-US" altLang="zh-CHT" dirty="0" smtClean="0">
                <a:ea typeface="新細明體" charset="-120"/>
                <a:cs typeface="新細明體" charset="-120"/>
              </a:rPr>
              <a:t> as a drawing aid</a:t>
            </a:r>
            <a:endParaRPr lang="en-US" altLang="zh-CHT" dirty="0">
              <a:ea typeface="新細明體" charset="-120"/>
              <a:cs typeface="新細明體" charset="-120"/>
            </a:endParaRPr>
          </a:p>
        </p:txBody>
      </p:sp>
      <p:sp>
        <p:nvSpPr>
          <p:cNvPr id="55301" name="Text Box 12"/>
          <p:cNvSpPr txBox="1">
            <a:spLocks noChangeArrowheads="1"/>
          </p:cNvSpPr>
          <p:nvPr/>
        </p:nvSpPr>
        <p:spPr bwMode="auto">
          <a:xfrm>
            <a:off x="6854825" y="6462713"/>
            <a:ext cx="21320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prstClr val="black"/>
                </a:solidFill>
                <a:latin typeface="Calibri"/>
              </a:rPr>
              <a:t>Srinivasa Narasimhan’s slide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8500"/>
            <a:ext cx="9144000" cy="54521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099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obscuraroom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30480" y="6400800"/>
            <a:ext cx="8717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http://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petapixel.com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/2014/05/12/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diy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-tutorial-convert-room-camera-</a:t>
            </a:r>
            <a:r>
              <a:rPr lang="en-US" dirty="0" err="1">
                <a:solidFill>
                  <a:prstClr val="black"/>
                </a:solidFill>
                <a:latin typeface="Calibri"/>
              </a:rPr>
              <a:t>obscura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2D2CC6-E151-A84D-B224-5F33A1BBECC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2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 y,z) \rightarrow (-d\frac{x}{z},~{-d\frac{y}{z}},~{-d}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997.25"/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 y,z) \rightarrow (-d\frac{x}{z},~{-d\frac{y}{z}}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4.375"/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) \Rightarrow&#10;\left[&#10;\begin{array}{c}&#10;x \\ y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86.875"/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w&#10;\end{array}&#10;\right]&#10;\Rightarrow&#10;(x/w,y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693"/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}&#10;x \\ y \\ z \\ w&#10;\end{array}&#10;\right]&#10;\Rightarrow&#10;(x/w,y/w, z/w)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65.75"/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y,z) \Rightarrow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58"/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(x, y,z) \rightarrow (-d\frac{x}{z},~{-d\frac{y}{z}}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24.375"/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cc}&#10;1 &amp; 0 &amp; 0 &amp; 0 \\&#10;0 &amp; 1 &amp; 0 &amp; 0 \\&#10;0 &amp; 0 &amp; -1/d &amp; 0 &#10;\end{array}&#10;\right]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17.25"/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&#10;\left[&#10;\begin{array}{c}&#10;x \\ y \\ -z/d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96.875"/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&#10;\left[&#10;\begin{array}{c}&#10;x \\ y \\ z \\-z/d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96.875"/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cc}&#10;1 &amp; 0 &amp; 0 &amp; 0 \\&#10;0 &amp; 1 &amp; 0 &amp; 0 \\&#10;0 &amp; 0 &amp; 1 &amp; 0 \\&#10;0 &amp; 0 &amp; -1/d &amp; 0 \\ &#10;\end{array}&#10;\right]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17.25"/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Rightarrow&#10;(-d\frac{x}{z} ,~ -d\frac{y}{z}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73.25"/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Rightarrow&#10;(-d\frac{x}{z} ,~ -d\frac{y}{z}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73.25"/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cc}&#10;1 &amp; 0 &amp; 0 &amp; 0 \\&#10;0 &amp; 1 &amp; 0 &amp; 0 \\&#10;0 &amp; 0 &amp; -1/d &amp; 0 &#10;\end{array}&#10;\right]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17.25"/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&#10;\left[&#10;\begin{array}{c}&#10;x \\ y \\ -z/d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96.875"/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Rightarrow&#10;(-d\frac{x}{z} ,~ -d\frac{y}{z}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73.25"/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eft[&#10;\begin{array}{cccc}&#10;-d &amp; 0 &amp; 0 &amp; 0 \\&#10;0 &amp; -d &amp; 0 &amp; 0 \\&#10;0 &amp; 0 &amp; 1 &amp; 0 &#10;\end{array}&#10;\right]&#10;\left[&#10;\begin{array}{c}&#10;x \\ y \\ z \\ 1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787.5"/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&#10;\left[&#10;\begin{array}{c}&#10;-dx \\ -dy \\ z&#10;\end{array}&#10;\right]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63.625"/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Rightarrow&#10;(-d\frac{x}{z} ,~ -d\frac{y}{z}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573.25"/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ecture1 - Introduction - CP Fall 2010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22803</TotalTime>
  <Words>860</Words>
  <Application>Microsoft Macintosh PowerPoint</Application>
  <PresentationFormat>On-screen Show (4:3)</PresentationFormat>
  <Paragraphs>216</Paragraphs>
  <Slides>43</Slides>
  <Notes>14</Notes>
  <HiddenSlides>1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1_Office Theme</vt:lpstr>
      <vt:lpstr>2_Office Theme</vt:lpstr>
      <vt:lpstr>Lecture1 - Introduction - CP Fall 2010</vt:lpstr>
      <vt:lpstr>Equation</vt:lpstr>
      <vt:lpstr>Image Formation and Projection  CS B657 Spring 2017</vt:lpstr>
      <vt:lpstr>2D image transformations</vt:lpstr>
      <vt:lpstr>Image formation</vt:lpstr>
      <vt:lpstr>Pinhole camera</vt:lpstr>
      <vt:lpstr>Pinhole camera</vt:lpstr>
      <vt:lpstr>Dimensionality Reduction Machine (3D to 2D)</vt:lpstr>
      <vt:lpstr>Camera Obscura as a drawing aid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Film photography</vt:lpstr>
      <vt:lpstr>Silicon Image Detector</vt:lpstr>
      <vt:lpstr>Home-made pinhole camera </vt:lpstr>
      <vt:lpstr>Shrinking the aperture</vt:lpstr>
      <vt:lpstr>Shrinking the aperture</vt:lpstr>
      <vt:lpstr>Projective Geometry</vt:lpstr>
      <vt:lpstr>Length is not preserved</vt:lpstr>
      <vt:lpstr>Müller-Lyer Illusion</vt:lpstr>
      <vt:lpstr>Müller-Lyer Illusion</vt:lpstr>
      <vt:lpstr>Projective Geometry</vt:lpstr>
      <vt:lpstr>Parallel lines are not parallel in the image</vt:lpstr>
      <vt:lpstr>Projective Geometry</vt:lpstr>
      <vt:lpstr>Vanishing points and lines</vt:lpstr>
      <vt:lpstr>Modeling projection</vt:lpstr>
      <vt:lpstr>Modeling projection</vt:lpstr>
      <vt:lpstr>Transformation</vt:lpstr>
      <vt:lpstr>Perspective Projection</vt:lpstr>
      <vt:lpstr>Perspective Projection</vt:lpstr>
      <vt:lpstr>Projection matrix</vt:lpstr>
      <vt:lpstr>PowerPoint Presentation</vt:lpstr>
      <vt:lpstr>Remove assumption: known optical center</vt:lpstr>
      <vt:lpstr>Remove assumption: square pixels</vt:lpstr>
      <vt:lpstr>Remove assumption: non-skewed pixels</vt:lpstr>
      <vt:lpstr>Oriented and Translated Camera</vt:lpstr>
      <vt:lpstr>Allow camera translation</vt:lpstr>
      <vt:lpstr>3D Rotation of Points</vt:lpstr>
      <vt:lpstr>Allow camera rotation</vt:lpstr>
      <vt:lpstr>Degrees of freedom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B657: Computer vision</dc:title>
  <dc:creator>David Crandall</dc:creator>
  <cp:lastModifiedBy>David Crandall</cp:lastModifiedBy>
  <cp:revision>127</cp:revision>
  <dcterms:created xsi:type="dcterms:W3CDTF">2012-01-09T04:00:29Z</dcterms:created>
  <dcterms:modified xsi:type="dcterms:W3CDTF">2017-02-21T03:16:06Z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10471202</vt:lpwstr>
  </property>
  <property fmtid="{D5CDD505-2E9C-101B-9397-08002B2CF9AE}" pid="3" name="NXPowerLiteSettings">
    <vt:lpwstr>A74006B004C800</vt:lpwstr>
  </property>
  <property fmtid="{D5CDD505-2E9C-101B-9397-08002B2CF9AE}" pid="4" name="NXPowerLiteVersion">
    <vt:lpwstr>D6.0.9</vt:lpwstr>
  </property>
</Properties>
</file>